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2" r:id="rId7"/>
    <p:sldId id="263" r:id="rId8"/>
    <p:sldId id="264" r:id="rId9"/>
    <p:sldId id="265" r:id="rId10"/>
    <p:sldId id="266" r:id="rId11"/>
    <p:sldId id="268"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3"/>
    <p:restoredTop sz="95878"/>
  </p:normalViewPr>
  <p:slideViewPr>
    <p:cSldViewPr snapToGrid="0">
      <p:cViewPr varScale="1">
        <p:scale>
          <a:sx n="108" d="100"/>
          <a:sy n="108" d="100"/>
        </p:scale>
        <p:origin x="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DABCC-0986-D841-8712-F80EE79D27BB}"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D5A91-80A7-0A42-B3C7-F73DE853F1EB}" type="slidenum">
              <a:rPr lang="en-US" smtClean="0"/>
              <a:t>‹#›</a:t>
            </a:fld>
            <a:endParaRPr lang="en-US"/>
          </a:p>
        </p:txBody>
      </p:sp>
    </p:spTree>
    <p:extLst>
      <p:ext uri="{BB962C8B-B14F-4D97-AF65-F5344CB8AC3E}">
        <p14:creationId xmlns:p14="http://schemas.microsoft.com/office/powerpoint/2010/main" val="327089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6</a:t>
            </a:fld>
            <a:endParaRPr lang="en-US"/>
          </a:p>
        </p:txBody>
      </p:sp>
    </p:spTree>
    <p:extLst>
      <p:ext uri="{BB962C8B-B14F-4D97-AF65-F5344CB8AC3E}">
        <p14:creationId xmlns:p14="http://schemas.microsoft.com/office/powerpoint/2010/main" val="401581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7</a:t>
            </a:fld>
            <a:endParaRPr lang="en-US"/>
          </a:p>
        </p:txBody>
      </p:sp>
    </p:spTree>
    <p:extLst>
      <p:ext uri="{BB962C8B-B14F-4D97-AF65-F5344CB8AC3E}">
        <p14:creationId xmlns:p14="http://schemas.microsoft.com/office/powerpoint/2010/main" val="66119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8</a:t>
            </a:fld>
            <a:endParaRPr lang="en-US"/>
          </a:p>
        </p:txBody>
      </p:sp>
    </p:spTree>
    <p:extLst>
      <p:ext uri="{BB962C8B-B14F-4D97-AF65-F5344CB8AC3E}">
        <p14:creationId xmlns:p14="http://schemas.microsoft.com/office/powerpoint/2010/main" val="252766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9</a:t>
            </a:fld>
            <a:endParaRPr lang="en-US"/>
          </a:p>
        </p:txBody>
      </p:sp>
    </p:spTree>
    <p:extLst>
      <p:ext uri="{BB962C8B-B14F-4D97-AF65-F5344CB8AC3E}">
        <p14:creationId xmlns:p14="http://schemas.microsoft.com/office/powerpoint/2010/main" val="181193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D5A91-80A7-0A42-B3C7-F73DE853F1EB}" type="slidenum">
              <a:rPr lang="en-US" smtClean="0"/>
              <a:t>10</a:t>
            </a:fld>
            <a:endParaRPr lang="en-US"/>
          </a:p>
        </p:txBody>
      </p:sp>
    </p:spTree>
    <p:extLst>
      <p:ext uri="{BB962C8B-B14F-4D97-AF65-F5344CB8AC3E}">
        <p14:creationId xmlns:p14="http://schemas.microsoft.com/office/powerpoint/2010/main" val="155208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35860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3361FB-AEE1-AB45-A203-8892FEFE921E}"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33865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6128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9060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894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69561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15848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80696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47509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0796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97846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361FB-AEE1-AB45-A203-8892FEFE921E}"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118382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361FB-AEE1-AB45-A203-8892FEFE921E}" type="datetimeFigureOut">
              <a:rPr lang="en-US" smtClean="0"/>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67590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59814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5139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A3361FB-AEE1-AB45-A203-8892FEFE921E}" type="datetimeFigureOut">
              <a:rPr lang="en-US" smtClean="0"/>
              <a:t>12/8/22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219935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3361FB-AEE1-AB45-A203-8892FEFE921E}"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F78E0-CB0A-A244-B95B-2A37609FCA14}" type="slidenum">
              <a:rPr lang="en-US" smtClean="0"/>
              <a:t>‹#›</a:t>
            </a:fld>
            <a:endParaRPr lang="en-US"/>
          </a:p>
        </p:txBody>
      </p:sp>
    </p:spTree>
    <p:extLst>
      <p:ext uri="{BB962C8B-B14F-4D97-AF65-F5344CB8AC3E}">
        <p14:creationId xmlns:p14="http://schemas.microsoft.com/office/powerpoint/2010/main" val="41007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3361FB-AEE1-AB45-A203-8892FEFE921E}" type="datetimeFigureOut">
              <a:rPr lang="en-US" smtClean="0"/>
              <a:t>12/8/22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25F78E0-CB0A-A244-B95B-2A37609FCA14}" type="slidenum">
              <a:rPr lang="en-US" smtClean="0"/>
              <a:t>‹#›</a:t>
            </a:fld>
            <a:endParaRPr lang="en-US"/>
          </a:p>
        </p:txBody>
      </p:sp>
    </p:spTree>
    <p:extLst>
      <p:ext uri="{BB962C8B-B14F-4D97-AF65-F5344CB8AC3E}">
        <p14:creationId xmlns:p14="http://schemas.microsoft.com/office/powerpoint/2010/main" val="12706908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DE7A-2682-0E51-F3E1-FACBA3B4BC96}"/>
              </a:ext>
            </a:extLst>
          </p:cNvPr>
          <p:cNvSpPr>
            <a:spLocks noGrp="1"/>
          </p:cNvSpPr>
          <p:nvPr>
            <p:ph type="ctrTitle"/>
          </p:nvPr>
        </p:nvSpPr>
        <p:spPr>
          <a:xfrm>
            <a:off x="2782895" y="1359048"/>
            <a:ext cx="6626210" cy="737369"/>
          </a:xfrm>
        </p:spPr>
        <p:txBody>
          <a:bodyPr/>
          <a:lstStyle/>
          <a:p>
            <a:pPr algn="ctr"/>
            <a:r>
              <a:rPr lang="en-US" sz="2800" b="1" u="sng" dirty="0">
                <a:latin typeface="Times New Roman" panose="02020603050405020304" pitchFamily="18" charset="0"/>
                <a:cs typeface="Times New Roman" panose="02020603050405020304" pitchFamily="18" charset="0"/>
              </a:rPr>
              <a:t>IST-718</a:t>
            </a:r>
            <a:br>
              <a:rPr lang="en-US" sz="2800" b="1" u="sng" dirty="0">
                <a:latin typeface="Times New Roman" panose="02020603050405020304" pitchFamily="18" charset="0"/>
                <a:cs typeface="Times New Roman" panose="02020603050405020304" pitchFamily="18" charset="0"/>
              </a:rPr>
            </a:br>
            <a:r>
              <a:rPr lang="en-US" sz="2800" b="1" u="sng" dirty="0">
                <a:latin typeface="Times New Roman" panose="02020603050405020304" pitchFamily="18" charset="0"/>
                <a:cs typeface="Times New Roman" panose="02020603050405020304" pitchFamily="18" charset="0"/>
              </a:rPr>
              <a:t> Big Data Analytics</a:t>
            </a:r>
            <a:br>
              <a:rPr lang="en-US" sz="1800" b="1" u="sng"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endParaRPr lang="en-US" sz="3200" b="1" i="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AB77BEF-BEDC-43EA-5ADD-571C985C0301}"/>
              </a:ext>
            </a:extLst>
          </p:cNvPr>
          <p:cNvSpPr>
            <a:spLocks noGrp="1"/>
          </p:cNvSpPr>
          <p:nvPr>
            <p:ph type="subTitle" idx="1"/>
          </p:nvPr>
        </p:nvSpPr>
        <p:spPr>
          <a:xfrm>
            <a:off x="1683171" y="1187598"/>
            <a:ext cx="8825658" cy="5370365"/>
          </a:xfrm>
        </p:spPr>
        <p:txBody>
          <a:bodyPr>
            <a:noAutofit/>
          </a:bodyPr>
          <a:lstStyle/>
          <a:p>
            <a:pPr algn="ctr"/>
            <a:r>
              <a:rPr lang="en-US" sz="1800" b="1" u="sng" dirty="0">
                <a:solidFill>
                  <a:schemeClr val="bg1"/>
                </a:solidFill>
                <a:latin typeface="Times New Roman" panose="02020603050405020304" pitchFamily="18" charset="0"/>
                <a:cs typeface="Times New Roman" panose="02020603050405020304" pitchFamily="18" charset="0"/>
              </a:rPr>
              <a:t>Project Title</a:t>
            </a:r>
            <a:br>
              <a:rPr lang="en-US" sz="1600" u="sng"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i="1" dirty="0">
                <a:solidFill>
                  <a:schemeClr val="accent2">
                    <a:lumMod val="60000"/>
                    <a:lumOff val="40000"/>
                  </a:schemeClr>
                </a:solidFill>
                <a:latin typeface="Times New Roman" panose="02020603050405020304" pitchFamily="18" charset="0"/>
                <a:cs typeface="Times New Roman" panose="02020603050405020304" pitchFamily="18" charset="0"/>
              </a:rPr>
              <a:t>New Zealand Domestic Air-fare PREDICTION</a:t>
            </a:r>
            <a:endParaRPr lang="en-US" sz="300" b="1" u="sng" dirty="0">
              <a:solidFill>
                <a:schemeClr val="bg1"/>
              </a:solidFill>
              <a:latin typeface="Times New Roman" panose="02020603050405020304" pitchFamily="18" charset="0"/>
              <a:cs typeface="Times New Roman" panose="02020603050405020304" pitchFamily="18" charset="0"/>
            </a:endParaRPr>
          </a:p>
          <a:p>
            <a:pPr algn="ctr"/>
            <a:r>
              <a:rPr lang="en-US" sz="1600" b="1" u="sng" dirty="0">
                <a:solidFill>
                  <a:schemeClr val="bg1"/>
                </a:solidFill>
                <a:latin typeface="Times New Roman" panose="02020603050405020304" pitchFamily="18" charset="0"/>
                <a:cs typeface="Times New Roman" panose="02020603050405020304" pitchFamily="18" charset="0"/>
              </a:rPr>
              <a:t>Project By</a:t>
            </a:r>
          </a:p>
          <a:p>
            <a:pPr algn="ctr"/>
            <a:r>
              <a:rPr lang="en-US" sz="1400" dirty="0">
                <a:solidFill>
                  <a:schemeClr val="tx1"/>
                </a:solidFill>
                <a:latin typeface="Times New Roman" panose="02020603050405020304" pitchFamily="18" charset="0"/>
                <a:cs typeface="Times New Roman" panose="02020603050405020304" pitchFamily="18" charset="0"/>
              </a:rPr>
              <a:t>JASDEEP SINGH MONGA-414509580</a:t>
            </a:r>
          </a:p>
          <a:p>
            <a:pPr algn="ctr"/>
            <a:r>
              <a:rPr lang="en-US" sz="1400" dirty="0">
                <a:solidFill>
                  <a:schemeClr val="tx1"/>
                </a:solidFill>
                <a:latin typeface="Times New Roman" panose="02020603050405020304" pitchFamily="18" charset="0"/>
                <a:cs typeface="Times New Roman" panose="02020603050405020304" pitchFamily="18" charset="0"/>
              </a:rPr>
              <a:t>PRIYA RAO-660997227</a:t>
            </a:r>
          </a:p>
          <a:p>
            <a:pPr algn="ctr"/>
            <a:r>
              <a:rPr lang="en-US" sz="1400" dirty="0" err="1">
                <a:solidFill>
                  <a:schemeClr val="tx1"/>
                </a:solidFill>
                <a:latin typeface="Times New Roman" panose="02020603050405020304" pitchFamily="18" charset="0"/>
                <a:cs typeface="Times New Roman" panose="02020603050405020304" pitchFamily="18" charset="0"/>
              </a:rPr>
              <a:t>YunHUai</a:t>
            </a:r>
            <a:r>
              <a:rPr lang="en-US" sz="1400" dirty="0">
                <a:solidFill>
                  <a:schemeClr val="tx1"/>
                </a:solidFill>
                <a:latin typeface="Times New Roman" panose="02020603050405020304" pitchFamily="18" charset="0"/>
                <a:cs typeface="Times New Roman" panose="02020603050405020304" pitchFamily="18" charset="0"/>
              </a:rPr>
              <a:t> CAO-358813275</a:t>
            </a:r>
          </a:p>
          <a:p>
            <a:pPr algn="ctr"/>
            <a:r>
              <a:rPr lang="en-US" sz="1600" b="1" u="sng" dirty="0">
                <a:solidFill>
                  <a:schemeClr val="bg1"/>
                </a:solidFill>
                <a:latin typeface="Times New Roman" panose="02020603050405020304" pitchFamily="18" charset="0"/>
                <a:cs typeface="Times New Roman" panose="02020603050405020304" pitchFamily="18" charset="0"/>
              </a:rPr>
              <a:t>Group Number</a:t>
            </a:r>
          </a:p>
          <a:p>
            <a:pPr algn="ctr"/>
            <a:r>
              <a:rPr lang="en-US" sz="1800" dirty="0">
                <a:solidFill>
                  <a:schemeClr val="bg1"/>
                </a:solidFill>
                <a:latin typeface="Times New Roman" panose="02020603050405020304" pitchFamily="18" charset="0"/>
                <a:cs typeface="Times New Roman" panose="02020603050405020304" pitchFamily="18" charset="0"/>
              </a:rPr>
              <a:t>19</a:t>
            </a:r>
          </a:p>
          <a:p>
            <a:pPr algn="ctr"/>
            <a:r>
              <a:rPr lang="en-US" sz="1600" b="1" u="sng" dirty="0">
                <a:solidFill>
                  <a:schemeClr val="bg1"/>
                </a:solidFill>
                <a:latin typeface="Times New Roman" panose="02020603050405020304" pitchFamily="18" charset="0"/>
                <a:cs typeface="Times New Roman" panose="02020603050405020304" pitchFamily="18" charset="0"/>
              </a:rPr>
              <a:t>Project UNDER </a:t>
            </a:r>
          </a:p>
          <a:p>
            <a:pPr algn="ctr"/>
            <a:r>
              <a:rPr lang="en-US" sz="1400" b="1" cap="none" dirty="0">
                <a:solidFill>
                  <a:schemeClr val="tx1"/>
                </a:solidFill>
                <a:latin typeface="Times New Roman" panose="02020603050405020304" pitchFamily="18" charset="0"/>
                <a:cs typeface="Times New Roman" panose="02020603050405020304" pitchFamily="18" charset="0"/>
              </a:rPr>
              <a:t>Professor</a:t>
            </a:r>
            <a:r>
              <a:rPr lang="en-US" sz="1400" cap="none" dirty="0">
                <a:solidFill>
                  <a:schemeClr val="tx1"/>
                </a:solidFill>
                <a:latin typeface="Times New Roman" panose="02020603050405020304" pitchFamily="18" charset="0"/>
                <a:cs typeface="Times New Roman" panose="02020603050405020304" pitchFamily="18" charset="0"/>
              </a:rPr>
              <a:t> </a:t>
            </a:r>
            <a:r>
              <a:rPr lang="en-US" sz="1400" b="1" cap="none" dirty="0">
                <a:solidFill>
                  <a:schemeClr val="tx1"/>
                </a:solidFill>
                <a:latin typeface="Times New Roman" panose="02020603050405020304" pitchFamily="18" charset="0"/>
                <a:cs typeface="Times New Roman" panose="02020603050405020304" pitchFamily="18" charset="0"/>
              </a:rPr>
              <a:t>Emory Creel</a:t>
            </a:r>
          </a:p>
          <a:p>
            <a:pPr marL="0" marR="0" algn="ctr">
              <a:spcBef>
                <a:spcPts val="0"/>
              </a:spcBef>
              <a:spcAft>
                <a:spcPts val="200"/>
              </a:spcAft>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 Physics</a:t>
            </a:r>
          </a:p>
          <a:p>
            <a:pPr marL="0" marR="0" algn="ctr">
              <a:spcBef>
                <a:spcPts val="0"/>
              </a:spcBef>
              <a:spcAft>
                <a:spcPts val="200"/>
              </a:spcAft>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M.S. Probability and Statistics</a:t>
            </a:r>
          </a:p>
          <a:p>
            <a:pPr algn="ctr"/>
            <a:endParaRPr lang="en-US" sz="1600" b="1" cap="none" dirty="0">
              <a:solidFill>
                <a:schemeClr val="bg1"/>
              </a:solidFill>
              <a:latin typeface="Times New Roman" panose="02020603050405020304" pitchFamily="18" charset="0"/>
              <a:cs typeface="Times New Roman" panose="02020603050405020304" pitchFamily="18" charset="0"/>
            </a:endParaRPr>
          </a:p>
          <a:p>
            <a:pPr algn="ctr"/>
            <a:endParaRPr lang="en-US" sz="1400" b="1" cap="none" dirty="0">
              <a:solidFill>
                <a:schemeClr val="bg1"/>
              </a:solidFill>
              <a:latin typeface="Times New Roman" panose="02020603050405020304" pitchFamily="18" charset="0"/>
              <a:cs typeface="Times New Roman" panose="02020603050405020304" pitchFamily="18" charset="0"/>
            </a:endParaRPr>
          </a:p>
          <a:p>
            <a:pPr algn="ctr"/>
            <a:fld id="{B8AEB555-D0D9-E54F-A483-F137C1A33D0B}" type="datetime1">
              <a:rPr lang="en-US" sz="1600" b="1" cap="none" smtClean="0">
                <a:solidFill>
                  <a:schemeClr val="bg1"/>
                </a:solidFill>
                <a:latin typeface="Times New Roman" panose="02020603050405020304" pitchFamily="18" charset="0"/>
                <a:cs typeface="Times New Roman" panose="02020603050405020304" pitchFamily="18" charset="0"/>
              </a:rPr>
              <a:t>12/8/22</a:t>
            </a:fld>
            <a:endParaRPr lang="en-US" sz="16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1CF8533-9478-2D70-07F3-C196E2C8C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610" y="5498952"/>
            <a:ext cx="2430780" cy="572466"/>
          </a:xfrm>
          <a:prstGeom prst="rect">
            <a:avLst/>
          </a:prstGeom>
          <a:ln w="19050">
            <a:solidFill>
              <a:schemeClr val="bg1"/>
            </a:solidFill>
          </a:ln>
        </p:spPr>
      </p:pic>
    </p:spTree>
    <p:extLst>
      <p:ext uri="{BB962C8B-B14F-4D97-AF65-F5344CB8AC3E}">
        <p14:creationId xmlns:p14="http://schemas.microsoft.com/office/powerpoint/2010/main" val="2037964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10205875"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Machine Learning Models</a:t>
            </a:r>
            <a:b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br>
            <a:b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br>
            <a:endPar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09725" y="843014"/>
            <a:ext cx="10285885" cy="2034298"/>
          </a:xfrm>
        </p:spPr>
        <p:txBody>
          <a:bodyPr/>
          <a:lstStyle/>
          <a:p>
            <a:r>
              <a:rPr lang="en-US" sz="1600" dirty="0">
                <a:solidFill>
                  <a:schemeClr val="tx2"/>
                </a:solidFill>
                <a:latin typeface="Times New Roman" panose="02020603050405020304" pitchFamily="18" charset="0"/>
                <a:cs typeface="Times New Roman" panose="02020603050405020304" pitchFamily="18" charset="0"/>
              </a:rPr>
              <a:t>Feature Engineering methodologies like String Indexer, Vector Assembler and Standard Scaler were used to get the data ready for deploying machine learning models. </a:t>
            </a:r>
          </a:p>
          <a:p>
            <a:r>
              <a:rPr lang="en-US" sz="1600" dirty="0">
                <a:solidFill>
                  <a:schemeClr val="tx2"/>
                </a:solidFill>
                <a:latin typeface="Times New Roman" panose="02020603050405020304" pitchFamily="18" charset="0"/>
                <a:cs typeface="Times New Roman" panose="02020603050405020304" pitchFamily="18" charset="0"/>
              </a:rPr>
              <a:t>Pipelines were built to automate the machine learning workflow by enabling data to be transformed and correlated into a model. </a:t>
            </a:r>
          </a:p>
          <a:p>
            <a:r>
              <a:rPr lang="en-US" sz="1600" dirty="0">
                <a:solidFill>
                  <a:schemeClr val="tx2"/>
                </a:solidFill>
                <a:latin typeface="Times New Roman" panose="02020603050405020304" pitchFamily="18" charset="0"/>
                <a:cs typeface="Times New Roman" panose="02020603050405020304" pitchFamily="18" charset="0"/>
              </a:rPr>
              <a:t>Regression models –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Linear Regression</a:t>
            </a:r>
            <a:r>
              <a:rPr lang="en-US" sz="1600" dirty="0">
                <a:solidFill>
                  <a:schemeClr val="tx2"/>
                </a:solidFill>
                <a:latin typeface="Times New Roman" panose="02020603050405020304" pitchFamily="18" charset="0"/>
                <a:cs typeface="Times New Roman" panose="02020603050405020304" pitchFamily="18" charset="0"/>
              </a:rPr>
              <a:t>,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Random Forest Regressor </a:t>
            </a:r>
            <a:r>
              <a:rPr lang="en-US" sz="1600" dirty="0">
                <a:solidFill>
                  <a:schemeClr val="tx2"/>
                </a:solidFill>
                <a:latin typeface="Times New Roman" panose="02020603050405020304" pitchFamily="18" charset="0"/>
                <a:cs typeface="Times New Roman" panose="02020603050405020304" pitchFamily="18" charset="0"/>
              </a:rPr>
              <a:t>and </a:t>
            </a:r>
            <a:r>
              <a:rPr lang="en-US" sz="1600" dirty="0">
                <a:solidFill>
                  <a:schemeClr val="accent2">
                    <a:lumMod val="60000"/>
                    <a:lumOff val="40000"/>
                  </a:schemeClr>
                </a:solidFill>
                <a:latin typeface="Times New Roman" panose="02020603050405020304" pitchFamily="18" charset="0"/>
                <a:cs typeface="Times New Roman" panose="02020603050405020304" pitchFamily="18" charset="0"/>
              </a:rPr>
              <a:t>Gradient Boosting Regressor</a:t>
            </a:r>
            <a:r>
              <a:rPr lang="en-US" sz="1600" dirty="0">
                <a:solidFill>
                  <a:schemeClr val="tx2"/>
                </a:solidFill>
                <a:latin typeface="Times New Roman" panose="02020603050405020304" pitchFamily="18" charset="0"/>
                <a:cs typeface="Times New Roman" panose="02020603050405020304" pitchFamily="18" charset="0"/>
              </a:rPr>
              <a:t> were used to understand how the air fares were varying for three different airlines. </a:t>
            </a:r>
          </a:p>
          <a:p>
            <a:endParaRPr lang="en-US" sz="1600" dirty="0">
              <a:solidFill>
                <a:schemeClr val="tx2"/>
              </a:solidFill>
              <a:latin typeface="Times New Roman" panose="02020603050405020304" pitchFamily="18" charset="0"/>
              <a:cs typeface="Times New Roman" panose="02020603050405020304" pitchFamily="18" charset="0"/>
            </a:endParaRPr>
          </a:p>
          <a:p>
            <a:endParaRPr lang="en-US" sz="1600" dirty="0">
              <a:solidFill>
                <a:schemeClr val="tx2"/>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tx2"/>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CB0BC1FC-C50A-6D60-42CC-7940B3B8B252}"/>
              </a:ext>
            </a:extLst>
          </p:cNvPr>
          <p:cNvPicPr>
            <a:picLocks noChangeAspect="1"/>
          </p:cNvPicPr>
          <p:nvPr/>
        </p:nvPicPr>
        <p:blipFill>
          <a:blip r:embed="rId3"/>
          <a:stretch>
            <a:fillRect/>
          </a:stretch>
        </p:blipFill>
        <p:spPr>
          <a:xfrm>
            <a:off x="1138974" y="3161041"/>
            <a:ext cx="9581543" cy="2170979"/>
          </a:xfrm>
          <a:prstGeom prst="rect">
            <a:avLst/>
          </a:prstGeom>
          <a:ln w="19050">
            <a:solidFill>
              <a:schemeClr val="bg1"/>
            </a:solidFill>
          </a:ln>
        </p:spPr>
      </p:pic>
      <p:sp>
        <p:nvSpPr>
          <p:cNvPr id="4" name="TextBox 3">
            <a:extLst>
              <a:ext uri="{FF2B5EF4-FFF2-40B4-BE49-F238E27FC236}">
                <a16:creationId xmlns:a16="http://schemas.microsoft.com/office/drawing/2014/main" id="{CF156A90-3CB6-AF82-5AAD-A352BF8AC07F}"/>
              </a:ext>
            </a:extLst>
          </p:cNvPr>
          <p:cNvSpPr txBox="1"/>
          <p:nvPr/>
        </p:nvSpPr>
        <p:spPr>
          <a:xfrm>
            <a:off x="5395356" y="5431083"/>
            <a:ext cx="140128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Pipeline</a:t>
            </a:r>
          </a:p>
        </p:txBody>
      </p:sp>
    </p:spTree>
    <p:extLst>
      <p:ext uri="{BB962C8B-B14F-4D97-AF65-F5344CB8AC3E}">
        <p14:creationId xmlns:p14="http://schemas.microsoft.com/office/powerpoint/2010/main" val="18715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C75-1BDD-031A-B78A-EAB896C517A1}"/>
              </a:ext>
            </a:extLst>
          </p:cNvPr>
          <p:cNvSpPr>
            <a:spLocks noGrp="1"/>
          </p:cNvSpPr>
          <p:nvPr>
            <p:ph type="title"/>
          </p:nvPr>
        </p:nvSpPr>
        <p:spPr>
          <a:xfrm>
            <a:off x="349229" y="464593"/>
            <a:ext cx="3070866" cy="461682"/>
          </a:xfrm>
        </p:spPr>
        <p:txBody>
          <a:bodyPr/>
          <a:lstStyle/>
          <a:p>
            <a:r>
              <a:rPr lang="en-US" sz="1800" b="1" u="sng" dirty="0">
                <a:solidFill>
                  <a:schemeClr val="bg2">
                    <a:lumMod val="40000"/>
                    <a:lumOff val="60000"/>
                  </a:schemeClr>
                </a:solidFill>
                <a:latin typeface="Times New Roman" panose="02020603050405020304" pitchFamily="18" charset="0"/>
                <a:cs typeface="Times New Roman" panose="02020603050405020304" pitchFamily="18" charset="0"/>
              </a:rPr>
              <a:t>Summary of Methods</a:t>
            </a:r>
          </a:p>
        </p:txBody>
      </p:sp>
      <p:sp>
        <p:nvSpPr>
          <p:cNvPr id="3" name="Content Placeholder 2">
            <a:extLst>
              <a:ext uri="{FF2B5EF4-FFF2-40B4-BE49-F238E27FC236}">
                <a16:creationId xmlns:a16="http://schemas.microsoft.com/office/drawing/2014/main" id="{DDFF8068-8F66-F030-A4B2-236473A2B0B5}"/>
              </a:ext>
            </a:extLst>
          </p:cNvPr>
          <p:cNvSpPr>
            <a:spLocks noGrp="1"/>
          </p:cNvSpPr>
          <p:nvPr>
            <p:ph idx="1"/>
          </p:nvPr>
        </p:nvSpPr>
        <p:spPr>
          <a:xfrm>
            <a:off x="349229" y="1080654"/>
            <a:ext cx="11122335" cy="6177396"/>
          </a:xfrm>
        </p:spPr>
        <p:txBody>
          <a:bodyPr/>
          <a:lstStyle/>
          <a:p>
            <a:pPr algn="just"/>
            <a:r>
              <a:rPr lang="en-US" sz="1600" dirty="0">
                <a:latin typeface="Times New Roman" panose="02020603050405020304" pitchFamily="18" charset="0"/>
                <a:cs typeface="Times New Roman" panose="02020603050405020304" pitchFamily="18" charset="0"/>
              </a:rPr>
              <a:t>To analyze how air costs varied for three different airlines, regression models such as Linear Regression, Random Forest Regressor, and Gradient Boosting Regressor were utilized.</a:t>
            </a:r>
          </a:p>
          <a:p>
            <a:pPr algn="just"/>
            <a:r>
              <a:rPr lang="en-US" sz="1600" dirty="0">
                <a:latin typeface="Times New Roman" panose="02020603050405020304" pitchFamily="18" charset="0"/>
                <a:cs typeface="Times New Roman" panose="02020603050405020304" pitchFamily="18" charset="0"/>
              </a:rPr>
              <a:t>Linear regression being the simplest of the regression techniques, was used to check the MSE and R-squared value. </a:t>
            </a:r>
          </a:p>
          <a:p>
            <a:pPr algn="just"/>
            <a:r>
              <a:rPr lang="en-US" sz="1600" dirty="0">
                <a:latin typeface="Times New Roman" panose="02020603050405020304" pitchFamily="18" charset="0"/>
                <a:cs typeface="Times New Roman" panose="02020603050405020304" pitchFamily="18" charset="0"/>
              </a:rPr>
              <a:t>Next, we used Random Forest Regressor as it allows more exploration of features and the feature importance of every attribute that is present in the data. </a:t>
            </a:r>
          </a:p>
          <a:p>
            <a:pPr algn="just"/>
            <a:r>
              <a:rPr lang="en-US" sz="1600" dirty="0">
                <a:latin typeface="Times New Roman" panose="02020603050405020304" pitchFamily="18" charset="0"/>
                <a:cs typeface="Times New Roman" panose="02020603050405020304" pitchFamily="18" charset="0"/>
              </a:rPr>
              <a:t>To further enhance the accuracy of the model, we made use of Gradient boosting model as this would help us achieve a sequential models by combining weak learners into strong ones</a:t>
            </a:r>
            <a:r>
              <a:rPr lang="en-US" dirty="0">
                <a:latin typeface="Times New Roman" panose="02020603050405020304" pitchFamily="18" charset="0"/>
                <a:cs typeface="Times New Roman" panose="02020603050405020304" pitchFamily="18" charset="0"/>
              </a:rPr>
              <a:t>. </a:t>
            </a:r>
          </a:p>
          <a:p>
            <a:pPr algn="just">
              <a:buFont typeface="Wingdings" pitchFamily="2" charset="2"/>
              <a:buChar char="v"/>
            </a:pPr>
            <a:r>
              <a:rPr lang="en-US" sz="1600" b="1" u="sng" dirty="0">
                <a:latin typeface="Times New Roman" panose="02020603050405020304" pitchFamily="18" charset="0"/>
                <a:cs typeface="Times New Roman" panose="02020603050405020304" pitchFamily="18" charset="0"/>
              </a:rPr>
              <a:t>Hyperparameter Tuning Parameters</a:t>
            </a:r>
          </a:p>
          <a:p>
            <a:pPr marL="0" indent="0" algn="just">
              <a:buNone/>
            </a:pPr>
            <a:endParaRPr lang="en-US" sz="1600" b="1"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4731CF0-6118-6CE0-44AF-466E8DEE7F8F}"/>
              </a:ext>
            </a:extLst>
          </p:cNvPr>
          <p:cNvGraphicFramePr>
            <a:graphicFrameLocks noGrp="1"/>
          </p:cNvGraphicFramePr>
          <p:nvPr>
            <p:extLst>
              <p:ext uri="{D42A27DB-BD31-4B8C-83A1-F6EECF244321}">
                <p14:modId xmlns:p14="http://schemas.microsoft.com/office/powerpoint/2010/main" val="1498285983"/>
              </p:ext>
            </p:extLst>
          </p:nvPr>
        </p:nvGraphicFramePr>
        <p:xfrm>
          <a:off x="241466" y="3952037"/>
          <a:ext cx="5684321" cy="1127760"/>
        </p:xfrm>
        <a:graphic>
          <a:graphicData uri="http://schemas.openxmlformats.org/drawingml/2006/table">
            <a:tbl>
              <a:tblPr firstRow="1" bandRow="1">
                <a:tableStyleId>{5C22544A-7EE6-4342-B048-85BDC9FD1C3A}</a:tableStyleId>
              </a:tblPr>
              <a:tblGrid>
                <a:gridCol w="2810492">
                  <a:extLst>
                    <a:ext uri="{9D8B030D-6E8A-4147-A177-3AD203B41FA5}">
                      <a16:colId xmlns:a16="http://schemas.microsoft.com/office/drawing/2014/main" val="1883582798"/>
                    </a:ext>
                  </a:extLst>
                </a:gridCol>
                <a:gridCol w="2873829">
                  <a:extLst>
                    <a:ext uri="{9D8B030D-6E8A-4147-A177-3AD203B41FA5}">
                      <a16:colId xmlns:a16="http://schemas.microsoft.com/office/drawing/2014/main" val="745954553"/>
                    </a:ext>
                  </a:extLst>
                </a:gridCol>
              </a:tblGrid>
              <a:tr h="303077">
                <a:tc>
                  <a:txBody>
                    <a:bodyPr/>
                    <a:lstStyle/>
                    <a:p>
                      <a:pPr algn="ctr"/>
                      <a:r>
                        <a:rPr lang="en-US" sz="1400" b="1" i="0" dirty="0">
                          <a:latin typeface="Times New Roman" panose="02020603050405020304" pitchFamily="18" charset="0"/>
                          <a:cs typeface="Times New Roman" panose="02020603050405020304" pitchFamily="18" charset="0"/>
                        </a:rPr>
                        <a:t>Random Forest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i="0" dirty="0">
                          <a:latin typeface="Times New Roman" panose="02020603050405020304" pitchFamily="18" charset="0"/>
                          <a:cs typeface="Times New Roman" panose="02020603050405020304" pitchFamily="18" charset="0"/>
                        </a:rPr>
                        <a:t>Gradient Boosting Regressor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890731"/>
                  </a:ext>
                </a:extLst>
              </a:tr>
              <a:tr h="294215">
                <a:tc>
                  <a:txBody>
                    <a:bodyPr/>
                    <a:lstStyle/>
                    <a:p>
                      <a:pPr algn="ctr"/>
                      <a:r>
                        <a:rPr lang="en-US" sz="1400" b="1" i="0" dirty="0">
                          <a:latin typeface="Times New Roman" panose="02020603050405020304" pitchFamily="18" charset="0"/>
                          <a:cs typeface="Times New Roman" panose="02020603050405020304" pitchFamily="18" charset="0"/>
                        </a:rPr>
                        <a:t>Num Trees=[5,10]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i="0" dirty="0">
                          <a:latin typeface="Times New Roman" panose="02020603050405020304" pitchFamily="18" charset="0"/>
                          <a:cs typeface="Times New Roman" panose="02020603050405020304" pitchFamily="18" charset="0"/>
                        </a:rPr>
                        <a:t>Max </a:t>
                      </a:r>
                      <a:r>
                        <a:rPr lang="en-US" sz="1400" b="1" i="0" dirty="0" err="1">
                          <a:latin typeface="Times New Roman" panose="02020603050405020304" pitchFamily="18" charset="0"/>
                          <a:cs typeface="Times New Roman" panose="02020603050405020304" pitchFamily="18" charset="0"/>
                        </a:rPr>
                        <a:t>Iter</a:t>
                      </a:r>
                      <a:r>
                        <a:rPr lang="en-US" sz="1400" b="1" i="0" dirty="0">
                          <a:latin typeface="Times New Roman" panose="02020603050405020304" pitchFamily="18" charset="0"/>
                          <a:cs typeface="Times New Roman" panose="02020603050405020304" pitchFamily="18" charset="0"/>
                        </a:rPr>
                        <a:t>=[5,10]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1547006"/>
                  </a:ext>
                </a:extLst>
              </a:tr>
              <a:tr h="485809">
                <a:tc>
                  <a:txBody>
                    <a:bodyPr/>
                    <a:lstStyle/>
                    <a:p>
                      <a:pPr algn="ctr"/>
                      <a:r>
                        <a:rPr lang="en-US" sz="1400" b="1" i="0" dirty="0">
                          <a:latin typeface="Times New Roman" panose="02020603050405020304" pitchFamily="18" charset="0"/>
                          <a:cs typeface="Times New Roman" panose="02020603050405020304" pitchFamily="18" charset="0"/>
                        </a:rPr>
                        <a:t>Max Depth=[5,10]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dirty="0">
                          <a:latin typeface="Times New Roman" panose="02020603050405020304" pitchFamily="18" charset="0"/>
                          <a:cs typeface="Times New Roman" panose="02020603050405020304" pitchFamily="18" charset="0"/>
                        </a:rPr>
                        <a:t>Max Depth=[5,10]</a:t>
                      </a:r>
                    </a:p>
                    <a:p>
                      <a:pPr algn="ctr"/>
                      <a:endParaRPr lang="en-US" sz="1400" b="0" i="0" dirty="0">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394536"/>
                  </a:ext>
                </a:extLst>
              </a:tr>
            </a:tbl>
          </a:graphicData>
        </a:graphic>
      </p:graphicFrame>
      <p:sp>
        <p:nvSpPr>
          <p:cNvPr id="7" name="TextBox 6">
            <a:extLst>
              <a:ext uri="{FF2B5EF4-FFF2-40B4-BE49-F238E27FC236}">
                <a16:creationId xmlns:a16="http://schemas.microsoft.com/office/drawing/2014/main" id="{39BE69A6-AC1C-BC47-8887-D1EC68ED4D8A}"/>
              </a:ext>
            </a:extLst>
          </p:cNvPr>
          <p:cNvSpPr txBox="1"/>
          <p:nvPr/>
        </p:nvSpPr>
        <p:spPr>
          <a:xfrm>
            <a:off x="7705454" y="6176576"/>
            <a:ext cx="1944250"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Feature Importance</a:t>
            </a:r>
          </a:p>
        </p:txBody>
      </p:sp>
      <p:sp>
        <p:nvSpPr>
          <p:cNvPr id="8" name="TextBox 7">
            <a:extLst>
              <a:ext uri="{FF2B5EF4-FFF2-40B4-BE49-F238E27FC236}">
                <a16:creationId xmlns:a16="http://schemas.microsoft.com/office/drawing/2014/main" id="{C82149EB-D399-E0CA-52BD-CA8E24091C24}"/>
              </a:ext>
            </a:extLst>
          </p:cNvPr>
          <p:cNvSpPr txBox="1"/>
          <p:nvPr/>
        </p:nvSpPr>
        <p:spPr>
          <a:xfrm>
            <a:off x="1884662" y="5234176"/>
            <a:ext cx="208069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Tuning Parameters</a:t>
            </a:r>
          </a:p>
        </p:txBody>
      </p:sp>
      <p:pic>
        <p:nvPicPr>
          <p:cNvPr id="9" name="Picture 8">
            <a:extLst>
              <a:ext uri="{FF2B5EF4-FFF2-40B4-BE49-F238E27FC236}">
                <a16:creationId xmlns:a16="http://schemas.microsoft.com/office/drawing/2014/main" id="{FB655331-C612-99FA-E367-CF2C64E90BE6}"/>
              </a:ext>
            </a:extLst>
          </p:cNvPr>
          <p:cNvPicPr>
            <a:picLocks noChangeAspect="1"/>
          </p:cNvPicPr>
          <p:nvPr/>
        </p:nvPicPr>
        <p:blipFill>
          <a:blip r:embed="rId2"/>
          <a:stretch>
            <a:fillRect/>
          </a:stretch>
        </p:blipFill>
        <p:spPr>
          <a:xfrm>
            <a:off x="7401764" y="3105141"/>
            <a:ext cx="2551629" cy="2994246"/>
          </a:xfrm>
          <a:prstGeom prst="rect">
            <a:avLst/>
          </a:prstGeom>
          <a:ln w="19050">
            <a:solidFill>
              <a:schemeClr val="bg1"/>
            </a:solidFill>
          </a:ln>
        </p:spPr>
      </p:pic>
    </p:spTree>
    <p:extLst>
      <p:ext uri="{BB962C8B-B14F-4D97-AF65-F5344CB8AC3E}">
        <p14:creationId xmlns:p14="http://schemas.microsoft.com/office/powerpoint/2010/main" val="292814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FC31-2187-F51A-D226-C77D1C5301B2}"/>
              </a:ext>
            </a:extLst>
          </p:cNvPr>
          <p:cNvSpPr>
            <a:spLocks noGrp="1"/>
          </p:cNvSpPr>
          <p:nvPr>
            <p:ph type="title"/>
          </p:nvPr>
        </p:nvSpPr>
        <p:spPr>
          <a:xfrm>
            <a:off x="289851" y="255397"/>
            <a:ext cx="2156465" cy="667987"/>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Result Summary</a:t>
            </a:r>
            <a:r>
              <a:rPr lang="en-US" dirty="0"/>
              <a:t>	</a:t>
            </a:r>
          </a:p>
        </p:txBody>
      </p:sp>
      <p:sp>
        <p:nvSpPr>
          <p:cNvPr id="3" name="Content Placeholder 2">
            <a:extLst>
              <a:ext uri="{FF2B5EF4-FFF2-40B4-BE49-F238E27FC236}">
                <a16:creationId xmlns:a16="http://schemas.microsoft.com/office/drawing/2014/main" id="{512F809B-4D77-A828-B119-8AB53AAC83E8}"/>
              </a:ext>
            </a:extLst>
          </p:cNvPr>
          <p:cNvSpPr>
            <a:spLocks noGrp="1"/>
          </p:cNvSpPr>
          <p:nvPr>
            <p:ph idx="1"/>
          </p:nvPr>
        </p:nvSpPr>
        <p:spPr>
          <a:xfrm>
            <a:off x="226073" y="960143"/>
            <a:ext cx="11739853" cy="6669382"/>
          </a:xfrm>
        </p:spPr>
        <p:txBody>
          <a:bodyPr>
            <a:normAutofit/>
          </a:bodyPr>
          <a:lstStyle/>
          <a:p>
            <a:pPr marL="0" indent="0">
              <a:buNone/>
            </a:pPr>
            <a:r>
              <a:rPr lang="en-US" b="1" u="sng" dirty="0">
                <a:solidFill>
                  <a:schemeClr val="accent2">
                    <a:lumMod val="60000"/>
                    <a:lumOff val="40000"/>
                  </a:schemeClr>
                </a:solidFill>
                <a:latin typeface="Times New Roman" panose="02020603050405020304" pitchFamily="18" charset="0"/>
                <a:cs typeface="Times New Roman" panose="02020603050405020304" pitchFamily="18" charset="0"/>
              </a:rPr>
              <a:t>Regression Model</a:t>
            </a:r>
          </a:p>
          <a:p>
            <a:r>
              <a:rPr lang="en-US" sz="1600" dirty="0">
                <a:latin typeface="Times New Roman" panose="02020603050405020304" pitchFamily="18" charset="0"/>
                <a:cs typeface="Times New Roman" panose="02020603050405020304" pitchFamily="18" charset="0"/>
              </a:rPr>
              <a:t>The main objective of using regression models was to minimize the loss by observing the </a:t>
            </a:r>
            <a:r>
              <a:rPr lang="en-US" sz="1600" b="1" dirty="0">
                <a:latin typeface="Times New Roman" panose="02020603050405020304" pitchFamily="18" charset="0"/>
                <a:cs typeface="Times New Roman" panose="02020603050405020304" pitchFamily="18" charset="0"/>
              </a:rPr>
              <a:t>mean squared erro</a:t>
            </a:r>
            <a:r>
              <a:rPr lang="en-US" sz="1600" dirty="0">
                <a:latin typeface="Times New Roman" panose="02020603050405020304" pitchFamily="18" charset="0"/>
                <a:cs typeface="Times New Roman" panose="02020603050405020304" pitchFamily="18" charset="0"/>
              </a:rPr>
              <a:t>r. </a:t>
            </a:r>
          </a:p>
          <a:p>
            <a:r>
              <a:rPr lang="en-US" sz="1600" dirty="0">
                <a:latin typeface="Times New Roman" panose="02020603050405020304" pitchFamily="18" charset="0"/>
                <a:cs typeface="Times New Roman" panose="02020603050405020304" pitchFamily="18" charset="0"/>
              </a:rPr>
              <a:t>The data was split into train-validation-test set. (</a:t>
            </a:r>
            <a:r>
              <a:rPr lang="en-US" sz="1600" b="1" dirty="0">
                <a:latin typeface="Times New Roman" panose="02020603050405020304" pitchFamily="18" charset="0"/>
                <a:cs typeface="Times New Roman" panose="02020603050405020304" pitchFamily="18" charset="0"/>
              </a:rPr>
              <a:t>60:20:20</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The mean squared error for different regressions are as follows:</a:t>
            </a:r>
          </a:p>
          <a:p>
            <a:pPr marL="0"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	Linear Regression</a:t>
            </a:r>
            <a:endParaRPr lang="en-US" sz="1600" dirty="0">
              <a:latin typeface="Times New Roman" panose="02020603050405020304" pitchFamily="18" charset="0"/>
              <a:cs typeface="Times New Roman" panose="02020603050405020304" pitchFamily="18" charset="0"/>
            </a:endParaRP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11112.697</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10971.03</a:t>
            </a:r>
          </a:p>
          <a:p>
            <a:pPr marL="457200" lvl="1"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Random Forest Regressor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6316.32</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6243.68</a:t>
            </a:r>
          </a:p>
          <a:p>
            <a:pPr marL="457200" lvl="1" indent="0">
              <a:buNone/>
            </a:pP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Gradient Boost Regressor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6012.56									</a:t>
            </a:r>
          </a:p>
          <a:p>
            <a:pPr lvl="1">
              <a:buFont typeface="Wingdings" pitchFamily="2" charset="2"/>
              <a:buChar char="v"/>
            </a:pPr>
            <a:r>
              <a:rPr lang="en-US" sz="1600" b="1" dirty="0">
                <a:latin typeface="Times New Roman" panose="02020603050405020304" pitchFamily="18" charset="0"/>
                <a:cs typeface="Times New Roman" panose="02020603050405020304" pitchFamily="18" charset="0"/>
              </a:rPr>
              <a:t>Test</a:t>
            </a:r>
            <a:r>
              <a:rPr lang="en-US" sz="1600" dirty="0">
                <a:latin typeface="Times New Roman" panose="02020603050405020304" pitchFamily="18" charset="0"/>
                <a:cs typeface="Times New Roman" panose="02020603050405020304" pitchFamily="18" charset="0"/>
              </a:rPr>
              <a:t>: 5888.38</a:t>
            </a:r>
          </a:p>
          <a:p>
            <a:r>
              <a:rPr lang="en-US" sz="1600" dirty="0">
                <a:latin typeface="Times New Roman" panose="02020603050405020304" pitchFamily="18" charset="0"/>
                <a:cs typeface="Times New Roman" panose="02020603050405020304" pitchFamily="18" charset="0"/>
              </a:rPr>
              <a:t>We also checked the model accuracy on both </a:t>
            </a:r>
            <a:r>
              <a:rPr lang="en-US" sz="1600" b="1" dirty="0">
                <a:latin typeface="Times New Roman" panose="02020603050405020304" pitchFamily="18" charset="0"/>
                <a:cs typeface="Times New Roman" panose="02020603050405020304" pitchFamily="18" charset="0"/>
              </a:rPr>
              <a:t>validation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test set</a:t>
            </a:r>
            <a:r>
              <a:rPr lang="en-US" sz="1600" dirty="0">
                <a:latin typeface="Times New Roman" panose="02020603050405020304" pitchFamily="18" charset="0"/>
                <a:cs typeface="Times New Roman" panose="02020603050405020304" pitchFamily="18" charset="0"/>
              </a:rPr>
              <a:t> by observing the </a:t>
            </a: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R-squared value</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Gradient Boosting has performed better than all other models as it has the </a:t>
            </a:r>
            <a:r>
              <a:rPr lang="en-US" sz="1600" b="1" dirty="0">
                <a:latin typeface="Times New Roman" panose="02020603050405020304" pitchFamily="18" charset="0"/>
                <a:cs typeface="Times New Roman" panose="02020603050405020304" pitchFamily="18" charset="0"/>
              </a:rPr>
              <a:t>least MSE </a:t>
            </a:r>
            <a:r>
              <a:rPr lang="en-US" sz="1600" dirty="0">
                <a:latin typeface="Times New Roman" panose="02020603050405020304" pitchFamily="18" charset="0"/>
                <a:cs typeface="Times New Roman" panose="02020603050405020304" pitchFamily="18" charset="0"/>
              </a:rPr>
              <a:t>and </a:t>
            </a:r>
            <a:r>
              <a:rPr lang="en-US" sz="1600" b="1" dirty="0">
                <a:latin typeface="Times New Roman" panose="02020603050405020304" pitchFamily="18" charset="0"/>
                <a:cs typeface="Times New Roman" panose="02020603050405020304" pitchFamily="18" charset="0"/>
              </a:rPr>
              <a:t>high accuracy of 78.9</a:t>
            </a:r>
            <a:r>
              <a:rPr lang="en-US" sz="1600" dirty="0">
                <a:latin typeface="Times New Roman" panose="02020603050405020304" pitchFamily="18" charset="0"/>
                <a:cs typeface="Times New Roman" panose="02020603050405020304" pitchFamily="18" charset="0"/>
              </a:rPr>
              <a:t>%.</a:t>
            </a:r>
          </a:p>
          <a:p>
            <a:pPr marL="457200" lvl="1" indent="0">
              <a:buNone/>
            </a:pP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9C3A21F-E76A-89AC-9289-8114BEC72A81}"/>
              </a:ext>
            </a:extLst>
          </p:cNvPr>
          <p:cNvPicPr>
            <a:picLocks noChangeAspect="1"/>
          </p:cNvPicPr>
          <p:nvPr/>
        </p:nvPicPr>
        <p:blipFill>
          <a:blip r:embed="rId2"/>
          <a:stretch>
            <a:fillRect/>
          </a:stretch>
        </p:blipFill>
        <p:spPr>
          <a:xfrm>
            <a:off x="4269652" y="2677212"/>
            <a:ext cx="6616700" cy="2008160"/>
          </a:xfrm>
          <a:prstGeom prst="rect">
            <a:avLst/>
          </a:prstGeom>
          <a:ln w="19050">
            <a:solidFill>
              <a:schemeClr val="bg1"/>
            </a:solidFill>
          </a:ln>
        </p:spPr>
      </p:pic>
      <p:sp>
        <p:nvSpPr>
          <p:cNvPr id="7" name="TextBox 6">
            <a:extLst>
              <a:ext uri="{FF2B5EF4-FFF2-40B4-BE49-F238E27FC236}">
                <a16:creationId xmlns:a16="http://schemas.microsoft.com/office/drawing/2014/main" id="{67F5A6C3-DABB-8F15-4A27-809B3F8DDFDF}"/>
              </a:ext>
            </a:extLst>
          </p:cNvPr>
          <p:cNvSpPr txBox="1"/>
          <p:nvPr/>
        </p:nvSpPr>
        <p:spPr>
          <a:xfrm>
            <a:off x="6424481" y="4722131"/>
            <a:ext cx="236475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Resulting </a:t>
            </a:r>
            <a:r>
              <a:rPr lang="en-US" b="1" dirty="0" err="1">
                <a:latin typeface="Times New Roman" panose="02020603050405020304" pitchFamily="18" charset="0"/>
                <a:cs typeface="Times New Roman" panose="02020603050405020304" pitchFamily="18" charset="0"/>
              </a:rPr>
              <a:t>DataFrame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6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F809B-4D77-A828-B119-8AB53AAC83E8}"/>
              </a:ext>
            </a:extLst>
          </p:cNvPr>
          <p:cNvSpPr>
            <a:spLocks noGrp="1"/>
          </p:cNvSpPr>
          <p:nvPr>
            <p:ph idx="1"/>
          </p:nvPr>
        </p:nvSpPr>
        <p:spPr>
          <a:xfrm>
            <a:off x="4890654" y="3164334"/>
            <a:ext cx="2410691" cy="529332"/>
          </a:xfrm>
        </p:spPr>
        <p:txBody>
          <a:bodyPr>
            <a:normAutofit/>
          </a:bodyPr>
          <a:lstStyle/>
          <a:p>
            <a:pPr marL="457200" lvl="1" indent="0" algn="ctr">
              <a:buNone/>
            </a:pPr>
            <a:r>
              <a:rPr lang="en-US" sz="2400" b="1" u="sng" dirty="0">
                <a:solidFill>
                  <a:schemeClr val="bg2">
                    <a:lumMod val="40000"/>
                    <a:lumOff val="60000"/>
                  </a:schemeClr>
                </a:solidFill>
                <a:latin typeface="Times New Roman" panose="02020603050405020304" pitchFamily="18" charset="0"/>
                <a:cs typeface="Times New Roman" panose="02020603050405020304" pitchFamily="18" charset="0"/>
              </a:rPr>
              <a:t>Thank</a:t>
            </a:r>
            <a:r>
              <a:rPr lang="en-US" b="1" u="sng" dirty="0">
                <a:solidFill>
                  <a:schemeClr val="bg2">
                    <a:lumMod val="40000"/>
                    <a:lumOff val="60000"/>
                  </a:schemeClr>
                </a:solidFill>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398255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79E7-2BD4-86DA-05C5-74C128C02DA4}"/>
              </a:ext>
            </a:extLst>
          </p:cNvPr>
          <p:cNvSpPr>
            <a:spLocks noGrp="1"/>
          </p:cNvSpPr>
          <p:nvPr>
            <p:ph type="title"/>
          </p:nvPr>
        </p:nvSpPr>
        <p:spPr>
          <a:xfrm>
            <a:off x="490981" y="505429"/>
            <a:ext cx="9404723" cy="573194"/>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Business Objective</a:t>
            </a:r>
          </a:p>
        </p:txBody>
      </p:sp>
      <p:sp>
        <p:nvSpPr>
          <p:cNvPr id="3" name="Content Placeholder 2">
            <a:extLst>
              <a:ext uri="{FF2B5EF4-FFF2-40B4-BE49-F238E27FC236}">
                <a16:creationId xmlns:a16="http://schemas.microsoft.com/office/drawing/2014/main" id="{13EB3EEB-977B-08DB-D9A5-1DE4448FA60F}"/>
              </a:ext>
            </a:extLst>
          </p:cNvPr>
          <p:cNvSpPr>
            <a:spLocks noGrp="1"/>
          </p:cNvSpPr>
          <p:nvPr>
            <p:ph idx="1"/>
          </p:nvPr>
        </p:nvSpPr>
        <p:spPr>
          <a:xfrm>
            <a:off x="553005" y="1078623"/>
            <a:ext cx="11373070" cy="5333752"/>
          </a:xfrm>
        </p:spPr>
        <p:txBody>
          <a:bodyPr/>
          <a:lstStyle/>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set displays domestic airfares for New Zealand airlines on various domestic routes, especially for Air New Zealand, Jetstar, and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SoundsAir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Based on the above characteristics, the airlines compete with one another to predict domestic fares for various New Zealand carriers.</a:t>
            </a:r>
          </a:p>
          <a:p>
            <a:pPr marL="0" indent="0">
              <a:buNone/>
            </a:pPr>
            <a:endParaRPr lang="en-US" dirty="0"/>
          </a:p>
        </p:txBody>
      </p:sp>
      <p:pic>
        <p:nvPicPr>
          <p:cNvPr id="5" name="Picture 4">
            <a:extLst>
              <a:ext uri="{FF2B5EF4-FFF2-40B4-BE49-F238E27FC236}">
                <a16:creationId xmlns:a16="http://schemas.microsoft.com/office/drawing/2014/main" id="{98CC006B-2B4A-5629-1C63-BFD67E5BF6B8}"/>
              </a:ext>
            </a:extLst>
          </p:cNvPr>
          <p:cNvPicPr>
            <a:picLocks noChangeAspect="1"/>
          </p:cNvPicPr>
          <p:nvPr/>
        </p:nvPicPr>
        <p:blipFill>
          <a:blip r:embed="rId2"/>
          <a:stretch>
            <a:fillRect/>
          </a:stretch>
        </p:blipFill>
        <p:spPr>
          <a:xfrm>
            <a:off x="779070" y="2378251"/>
            <a:ext cx="4569713" cy="2038014"/>
          </a:xfrm>
          <a:prstGeom prst="rect">
            <a:avLst/>
          </a:prstGeom>
          <a:ln w="19050">
            <a:solidFill>
              <a:schemeClr val="bg1"/>
            </a:solidFill>
          </a:ln>
        </p:spPr>
      </p:pic>
      <p:pic>
        <p:nvPicPr>
          <p:cNvPr id="7" name="Picture 6">
            <a:extLst>
              <a:ext uri="{FF2B5EF4-FFF2-40B4-BE49-F238E27FC236}">
                <a16:creationId xmlns:a16="http://schemas.microsoft.com/office/drawing/2014/main" id="{90B82096-1CEC-F518-60A9-4AB2DB68EEC8}"/>
              </a:ext>
            </a:extLst>
          </p:cNvPr>
          <p:cNvPicPr>
            <a:picLocks noChangeAspect="1"/>
          </p:cNvPicPr>
          <p:nvPr/>
        </p:nvPicPr>
        <p:blipFill>
          <a:blip r:embed="rId3"/>
          <a:stretch>
            <a:fillRect/>
          </a:stretch>
        </p:blipFill>
        <p:spPr>
          <a:xfrm>
            <a:off x="5881867" y="2378251"/>
            <a:ext cx="4569714" cy="1818190"/>
          </a:xfrm>
          <a:prstGeom prst="rect">
            <a:avLst/>
          </a:prstGeom>
          <a:ln w="19050">
            <a:solidFill>
              <a:schemeClr val="bg1"/>
            </a:solidFill>
          </a:ln>
        </p:spPr>
      </p:pic>
      <p:pic>
        <p:nvPicPr>
          <p:cNvPr id="9" name="Picture 8">
            <a:extLst>
              <a:ext uri="{FF2B5EF4-FFF2-40B4-BE49-F238E27FC236}">
                <a16:creationId xmlns:a16="http://schemas.microsoft.com/office/drawing/2014/main" id="{0C4E384A-A743-6D1B-9E96-C2D2582953B0}"/>
              </a:ext>
            </a:extLst>
          </p:cNvPr>
          <p:cNvPicPr>
            <a:picLocks noChangeAspect="1"/>
          </p:cNvPicPr>
          <p:nvPr/>
        </p:nvPicPr>
        <p:blipFill>
          <a:blip r:embed="rId4"/>
          <a:stretch>
            <a:fillRect/>
          </a:stretch>
        </p:blipFill>
        <p:spPr>
          <a:xfrm>
            <a:off x="5881867" y="4479749"/>
            <a:ext cx="4569712" cy="2221992"/>
          </a:xfrm>
          <a:prstGeom prst="rect">
            <a:avLst/>
          </a:prstGeom>
          <a:ln w="19050">
            <a:solidFill>
              <a:schemeClr val="bg1"/>
            </a:solidFill>
          </a:ln>
        </p:spPr>
      </p:pic>
      <p:sp>
        <p:nvSpPr>
          <p:cNvPr id="10" name="TextBox 9">
            <a:extLst>
              <a:ext uri="{FF2B5EF4-FFF2-40B4-BE49-F238E27FC236}">
                <a16:creationId xmlns:a16="http://schemas.microsoft.com/office/drawing/2014/main" id="{5512906F-626E-F39A-D247-038CE7C8AB52}"/>
              </a:ext>
            </a:extLst>
          </p:cNvPr>
          <p:cNvSpPr txBox="1"/>
          <p:nvPr/>
        </p:nvSpPr>
        <p:spPr>
          <a:xfrm>
            <a:off x="1900238" y="4619757"/>
            <a:ext cx="1871662" cy="369332"/>
          </a:xfrm>
          <a:prstGeom prst="rect">
            <a:avLst/>
          </a:prstGeom>
          <a:noFill/>
        </p:spPr>
        <p:txBody>
          <a:bodyPr wrap="square" rtlCol="0">
            <a:spAutoFit/>
          </a:bodyPr>
          <a:lstStyle/>
          <a:p>
            <a:r>
              <a:rPr lang="en-US" b="1" dirty="0">
                <a:solidFill>
                  <a:schemeClr val="bg2">
                    <a:lumMod val="60000"/>
                    <a:lumOff val="40000"/>
                  </a:schemeClr>
                </a:solidFill>
                <a:latin typeface="Times New Roman" panose="02020603050405020304" pitchFamily="18" charset="0"/>
                <a:cs typeface="Times New Roman" panose="02020603050405020304" pitchFamily="18" charset="0"/>
              </a:rPr>
              <a:t>Air New Zealand</a:t>
            </a:r>
          </a:p>
        </p:txBody>
      </p:sp>
      <p:sp>
        <p:nvSpPr>
          <p:cNvPr id="12" name="TextBox 11">
            <a:extLst>
              <a:ext uri="{FF2B5EF4-FFF2-40B4-BE49-F238E27FC236}">
                <a16:creationId xmlns:a16="http://schemas.microsoft.com/office/drawing/2014/main" id="{220866BA-281A-B02C-02C3-32C66A766727}"/>
              </a:ext>
            </a:extLst>
          </p:cNvPr>
          <p:cNvSpPr txBox="1"/>
          <p:nvPr/>
        </p:nvSpPr>
        <p:spPr>
          <a:xfrm>
            <a:off x="10681859" y="2918014"/>
            <a:ext cx="957136" cy="369332"/>
          </a:xfrm>
          <a:prstGeom prst="rect">
            <a:avLst/>
          </a:prstGeom>
          <a:noFill/>
        </p:spPr>
        <p:txBody>
          <a:bodyPr wrap="square" rtlCol="0">
            <a:spAutoFit/>
          </a:bodyPr>
          <a:lstStyle/>
          <a:p>
            <a:r>
              <a:rPr lang="en-US" b="1" dirty="0">
                <a:solidFill>
                  <a:schemeClr val="bg2">
                    <a:lumMod val="60000"/>
                    <a:lumOff val="40000"/>
                  </a:schemeClr>
                </a:solidFill>
                <a:latin typeface="Times New Roman" panose="02020603050405020304" pitchFamily="18" charset="0"/>
                <a:cs typeface="Times New Roman" panose="02020603050405020304" pitchFamily="18" charset="0"/>
              </a:rPr>
              <a:t>Jetstar</a:t>
            </a:r>
          </a:p>
        </p:txBody>
      </p:sp>
      <p:sp>
        <p:nvSpPr>
          <p:cNvPr id="13" name="TextBox 12">
            <a:extLst>
              <a:ext uri="{FF2B5EF4-FFF2-40B4-BE49-F238E27FC236}">
                <a16:creationId xmlns:a16="http://schemas.microsoft.com/office/drawing/2014/main" id="{0367B06F-7625-274E-3A86-AA9DD067E5D8}"/>
              </a:ext>
            </a:extLst>
          </p:cNvPr>
          <p:cNvSpPr txBox="1"/>
          <p:nvPr/>
        </p:nvSpPr>
        <p:spPr>
          <a:xfrm>
            <a:off x="10570709" y="5242176"/>
            <a:ext cx="1236236" cy="369332"/>
          </a:xfrm>
          <a:prstGeom prst="rect">
            <a:avLst/>
          </a:prstGeom>
          <a:noFill/>
        </p:spPr>
        <p:txBody>
          <a:bodyPr wrap="none" rtlCol="0">
            <a:spAutoFit/>
          </a:bodyPr>
          <a:lstStyle/>
          <a:p>
            <a:r>
              <a:rPr lang="en-US" b="1" dirty="0" err="1">
                <a:solidFill>
                  <a:schemeClr val="bg2">
                    <a:lumMod val="60000"/>
                    <a:lumOff val="40000"/>
                  </a:schemeClr>
                </a:solidFill>
                <a:latin typeface="Times New Roman" panose="02020603050405020304" pitchFamily="18" charset="0"/>
                <a:cs typeface="Times New Roman" panose="02020603050405020304" pitchFamily="18" charset="0"/>
              </a:rPr>
              <a:t>SoundsAir</a:t>
            </a:r>
            <a:endParaRPr lang="en-US" b="1"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77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A745-D7A1-1A44-A585-7A6481CF8C15}"/>
              </a:ext>
            </a:extLst>
          </p:cNvPr>
          <p:cNvSpPr>
            <a:spLocks noGrp="1"/>
          </p:cNvSpPr>
          <p:nvPr>
            <p:ph type="title"/>
          </p:nvPr>
        </p:nvSpPr>
        <p:spPr>
          <a:xfrm>
            <a:off x="322020" y="429569"/>
            <a:ext cx="9404723" cy="589004"/>
          </a:xfrm>
        </p:spPr>
        <p:txBody>
          <a:bodyPr/>
          <a:lstStyle/>
          <a:p>
            <a:r>
              <a:rPr lang="en-US" sz="2000" b="1" u="sng" dirty="0">
                <a:solidFill>
                  <a:schemeClr val="bg2">
                    <a:lumMod val="60000"/>
                    <a:lumOff val="40000"/>
                  </a:schemeClr>
                </a:solidFill>
                <a:latin typeface="Times New Roman" panose="02020603050405020304" pitchFamily="18" charset="0"/>
                <a:cs typeface="Times New Roman" panose="02020603050405020304" pitchFamily="18" charset="0"/>
              </a:rPr>
              <a:t>Data Set Overview</a:t>
            </a:r>
          </a:p>
        </p:txBody>
      </p:sp>
      <p:sp>
        <p:nvSpPr>
          <p:cNvPr id="3" name="Content Placeholder 2">
            <a:extLst>
              <a:ext uri="{FF2B5EF4-FFF2-40B4-BE49-F238E27FC236}">
                <a16:creationId xmlns:a16="http://schemas.microsoft.com/office/drawing/2014/main" id="{EC8CC02E-90F4-23C3-E6F0-D568EDF8C78E}"/>
              </a:ext>
            </a:extLst>
          </p:cNvPr>
          <p:cNvSpPr>
            <a:spLocks noGrp="1"/>
          </p:cNvSpPr>
          <p:nvPr>
            <p:ph idx="1"/>
          </p:nvPr>
        </p:nvSpPr>
        <p:spPr>
          <a:xfrm>
            <a:off x="391539" y="1018573"/>
            <a:ext cx="11408921" cy="5625295"/>
          </a:xfrm>
        </p:spPr>
        <p:txBody>
          <a:bodyPr>
            <a:normAutofit/>
          </a:bodyPr>
          <a:lstStyle/>
          <a:p>
            <a:pPr algn="just"/>
            <a:r>
              <a:rPr lang="en-US" sz="1600" b="1" u="sng" dirty="0">
                <a:effectLst/>
                <a:latin typeface="Times New Roman" panose="02020603050405020304" pitchFamily="18" charset="0"/>
                <a:ea typeface="Calibri" panose="020F0502020204030204" pitchFamily="34" charset="0"/>
                <a:cs typeface="Times New Roman" panose="02020603050405020304" pitchFamily="18" charset="0"/>
              </a:rPr>
              <a:t>Overview</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By analyzing all the independent features with our dependent variable(</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Airfare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we will be predicting the price of the fare.</a:t>
            </a:r>
            <a:r>
              <a:rPr lang="en-US" sz="1600" dirty="0">
                <a:effectLst/>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We have </a:t>
            </a:r>
            <a:r>
              <a:rPr lang="en-US" sz="1600" b="1" dirty="0">
                <a:latin typeface="Times New Roman" panose="02020603050405020304" pitchFamily="18" charset="0"/>
                <a:cs typeface="Times New Roman" panose="02020603050405020304" pitchFamily="18" charset="0"/>
              </a:rPr>
              <a:t>162833</a:t>
            </a:r>
            <a:r>
              <a:rPr lang="en-US" sz="1600" dirty="0">
                <a:latin typeface="Times New Roman" panose="02020603050405020304" pitchFamily="18" charset="0"/>
                <a:cs typeface="Times New Roman" panose="02020603050405020304" pitchFamily="18" charset="0"/>
              </a:rPr>
              <a:t> rows and </a:t>
            </a:r>
            <a:r>
              <a:rPr lang="en-US" sz="1600" b="1" dirty="0">
                <a:latin typeface="Times New Roman" panose="02020603050405020304" pitchFamily="18" charset="0"/>
                <a:cs typeface="Times New Roman" panose="02020603050405020304" pitchFamily="18" charset="0"/>
              </a:rPr>
              <a:t>11 columns</a:t>
            </a:r>
            <a:r>
              <a:rPr lang="en-US" sz="1600" dirty="0">
                <a:latin typeface="Times New Roman" panose="02020603050405020304" pitchFamily="18" charset="0"/>
                <a:cs typeface="Times New Roman" panose="02020603050405020304" pitchFamily="18" charset="0"/>
              </a:rPr>
              <a:t>.</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Interesting Facts: </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was collected by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Expedia group</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one of the biggest online travel company and it is from Year 2019.</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Major airlines in NZ are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Air New Zealand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Jetsar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600" b="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SoundsAir</a:t>
            </a:r>
            <a:r>
              <a:rPr lang="en-US" sz="16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p>
            <a:pPr lvl="1" algn="just">
              <a:buFont typeface="Wingdings"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data set ranges from 19</a:t>
            </a:r>
            <a:r>
              <a:rPr lang="en-US" sz="16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September 2019 to 18</a:t>
            </a:r>
            <a:r>
              <a:rPr lang="en-US" sz="16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December 2019,  a total of </a:t>
            </a:r>
            <a:r>
              <a:rPr lang="en-US" sz="1600" b="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90</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days.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ED27BFA-AA2F-5A0F-2BBE-8B51A1D20AA4}"/>
              </a:ext>
            </a:extLst>
          </p:cNvPr>
          <p:cNvPicPr>
            <a:picLocks noChangeAspect="1"/>
          </p:cNvPicPr>
          <p:nvPr/>
        </p:nvPicPr>
        <p:blipFill>
          <a:blip r:embed="rId2"/>
          <a:stretch>
            <a:fillRect/>
          </a:stretch>
        </p:blipFill>
        <p:spPr>
          <a:xfrm>
            <a:off x="591492" y="3720677"/>
            <a:ext cx="10788908" cy="2487168"/>
          </a:xfrm>
          <a:prstGeom prst="rect">
            <a:avLst/>
          </a:prstGeom>
          <a:ln w="19050">
            <a:solidFill>
              <a:schemeClr val="bg1"/>
            </a:solidFill>
          </a:ln>
        </p:spPr>
      </p:pic>
    </p:spTree>
    <p:extLst>
      <p:ext uri="{BB962C8B-B14F-4D97-AF65-F5344CB8AC3E}">
        <p14:creationId xmlns:p14="http://schemas.microsoft.com/office/powerpoint/2010/main" val="4071474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7BB3-B1F9-74B5-D5AD-9F6ECB5C1A60}"/>
              </a:ext>
            </a:extLst>
          </p:cNvPr>
          <p:cNvSpPr>
            <a:spLocks noGrp="1"/>
          </p:cNvSpPr>
          <p:nvPr>
            <p:ph type="title"/>
          </p:nvPr>
        </p:nvSpPr>
        <p:spPr>
          <a:xfrm>
            <a:off x="391468" y="383271"/>
            <a:ext cx="10155239" cy="496406"/>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E594CFDF-986E-C93E-288A-9A870EEA0C00}"/>
              </a:ext>
            </a:extLst>
          </p:cNvPr>
          <p:cNvSpPr>
            <a:spLocks noGrp="1"/>
          </p:cNvSpPr>
          <p:nvPr>
            <p:ph idx="1"/>
          </p:nvPr>
        </p:nvSpPr>
        <p:spPr>
          <a:xfrm>
            <a:off x="391468" y="879677"/>
            <a:ext cx="11183216" cy="5798915"/>
          </a:xfrm>
        </p:spPr>
        <p:txBody>
          <a:bodyPr>
            <a:normAutofit lnSpcReduction="10000"/>
          </a:bodyPr>
          <a:lstStyle/>
          <a:p>
            <a:r>
              <a:rPr lang="en-US" sz="1600" dirty="0">
                <a:latin typeface="Times New Roman" panose="02020603050405020304" pitchFamily="18" charset="0"/>
                <a:cs typeface="Times New Roman" panose="02020603050405020304" pitchFamily="18" charset="0"/>
              </a:rPr>
              <a:t>One of the main aspect in Data Science is before we start creating machine learning models is to pre-process the data.</a:t>
            </a:r>
          </a:p>
          <a:p>
            <a:r>
              <a:rPr lang="en-US" sz="1600" dirty="0">
                <a:latin typeface="Times New Roman" panose="02020603050405020304" pitchFamily="18" charset="0"/>
                <a:cs typeface="Times New Roman" panose="02020603050405020304" pitchFamily="18" charset="0"/>
              </a:rPr>
              <a:t>In our data set one of the major challenge was to set the right format for ‘</a:t>
            </a:r>
            <a:r>
              <a:rPr lang="en-US" sz="1600" b="1" dirty="0">
                <a:solidFill>
                  <a:schemeClr val="bg1"/>
                </a:solidFill>
                <a:latin typeface="Times New Roman" panose="02020603050405020304" pitchFamily="18" charset="0"/>
                <a:cs typeface="Times New Roman" panose="02020603050405020304" pitchFamily="18" charset="0"/>
              </a:rPr>
              <a:t>Travel Date</a:t>
            </a:r>
            <a:r>
              <a:rPr lang="en-US" sz="1600" dirty="0">
                <a:latin typeface="Times New Roman" panose="02020603050405020304" pitchFamily="18" charset="0"/>
                <a:cs typeface="Times New Roman" panose="02020603050405020304" pitchFamily="18" charset="0"/>
              </a:rPr>
              <a:t>’ column.</a:t>
            </a:r>
          </a:p>
          <a:p>
            <a:r>
              <a:rPr lang="en-US" sz="1600" dirty="0">
                <a:latin typeface="Times New Roman" panose="02020603050405020304" pitchFamily="18" charset="0"/>
                <a:cs typeface="Times New Roman" panose="02020603050405020304" pitchFamily="18" charset="0"/>
              </a:rPr>
              <a:t>Data that we got from the source had </a:t>
            </a:r>
            <a:r>
              <a:rPr lang="en-US" sz="1600" b="1" dirty="0">
                <a:solidFill>
                  <a:schemeClr val="accent1"/>
                </a:solidFill>
                <a:latin typeface="Times New Roman" panose="02020603050405020304" pitchFamily="18" charset="0"/>
                <a:cs typeface="Times New Roman" panose="02020603050405020304" pitchFamily="18" charset="0"/>
              </a:rPr>
              <a:t>80,000</a:t>
            </a:r>
            <a:r>
              <a:rPr lang="en-US" sz="1600" dirty="0">
                <a:latin typeface="Times New Roman" panose="02020603050405020304" pitchFamily="18" charset="0"/>
                <a:cs typeface="Times New Roman" panose="02020603050405020304" pitchFamily="18" charset="0"/>
              </a:rPr>
              <a:t> records in </a:t>
            </a:r>
            <a:r>
              <a:rPr lang="en-US" sz="1600" b="1" dirty="0">
                <a:solidFill>
                  <a:schemeClr val="bg1"/>
                </a:solidFill>
                <a:latin typeface="Times New Roman" panose="02020603050405020304" pitchFamily="18" charset="0"/>
                <a:cs typeface="Times New Roman" panose="02020603050405020304" pitchFamily="18" charset="0"/>
              </a:rPr>
              <a:t>date format </a:t>
            </a:r>
            <a:r>
              <a:rPr lang="en-US" sz="1600" dirty="0">
                <a:latin typeface="Times New Roman" panose="02020603050405020304" pitchFamily="18" charset="0"/>
                <a:cs typeface="Times New Roman" panose="02020603050405020304" pitchFamily="18" charset="0"/>
              </a:rPr>
              <a:t>and the rest of them were in string format.</a:t>
            </a:r>
          </a:p>
          <a:p>
            <a:r>
              <a:rPr lang="en-US" sz="1600" dirty="0">
                <a:latin typeface="Times New Roman" panose="02020603050405020304" pitchFamily="18" charset="0"/>
                <a:cs typeface="Times New Roman" panose="02020603050405020304" pitchFamily="18" charset="0"/>
              </a:rPr>
              <a:t>So, we had to maintain the date format i.e., ‘</a:t>
            </a:r>
            <a:r>
              <a:rPr lang="en-US" sz="1600" i="1" dirty="0">
                <a:latin typeface="Times New Roman" panose="02020603050405020304" pitchFamily="18" charset="0"/>
                <a:cs typeface="Times New Roman" panose="02020603050405020304" pitchFamily="18" charset="0"/>
              </a:rPr>
              <a:t>YYYY-MM-D</a:t>
            </a:r>
            <a:r>
              <a:rPr lang="en-US" sz="1600" dirty="0">
                <a:latin typeface="Times New Roman" panose="02020603050405020304" pitchFamily="18" charset="0"/>
                <a:cs typeface="Times New Roman" panose="02020603050405020304" pitchFamily="18" charset="0"/>
              </a:rPr>
              <a:t>D’.</a:t>
            </a:r>
          </a:p>
          <a:p>
            <a:r>
              <a:rPr lang="en-US" sz="1600" b="1" u="sng" dirty="0">
                <a:latin typeface="Times New Roman" panose="02020603050405020304" pitchFamily="18" charset="0"/>
                <a:cs typeface="Times New Roman" panose="02020603050405020304" pitchFamily="18" charset="0"/>
              </a:rPr>
              <a:t>Missing Values</a:t>
            </a:r>
            <a:r>
              <a:rPr lang="en-US" dirty="0">
                <a:latin typeface="Times New Roman" panose="02020603050405020304" pitchFamily="18" charset="0"/>
                <a:cs typeface="Times New Roman" panose="02020603050405020304" pitchFamily="18" charset="0"/>
              </a:rPr>
              <a:t>: </a:t>
            </a:r>
          </a:p>
          <a:p>
            <a:pPr marL="457200" lvl="1"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Imputing the above missing values with the required ‘values’ and dropping </a:t>
            </a:r>
            <a:r>
              <a:rPr lang="en-US" sz="1600" b="1" dirty="0">
                <a:solidFill>
                  <a:schemeClr val="bg1"/>
                </a:solidFill>
                <a:latin typeface="Times New Roman" panose="02020603050405020304" pitchFamily="18" charset="0"/>
                <a:cs typeface="Times New Roman" panose="02020603050405020304" pitchFamily="18" charset="0"/>
              </a:rPr>
              <a:t>53</a:t>
            </a:r>
            <a:r>
              <a:rPr lang="en-US" sz="1600" dirty="0">
                <a:latin typeface="Times New Roman" panose="02020603050405020304" pitchFamily="18" charset="0"/>
                <a:cs typeface="Times New Roman" panose="02020603050405020304" pitchFamily="18" charset="0"/>
              </a:rPr>
              <a:t> records in total from </a:t>
            </a:r>
            <a:r>
              <a:rPr lang="en-US" sz="1600" b="1" dirty="0">
                <a:latin typeface="Times New Roman" panose="02020603050405020304" pitchFamily="18" charset="0"/>
                <a:cs typeface="Times New Roman" panose="02020603050405020304" pitchFamily="18" charset="0"/>
              </a:rPr>
              <a:t>Departure Airport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Arrival Airport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Arrival Time</a:t>
            </a:r>
            <a:r>
              <a:rPr lang="en-US" sz="1600" dirty="0">
                <a:latin typeface="Times New Roman" panose="02020603050405020304" pitchFamily="18" charset="0"/>
                <a:cs typeface="Times New Roman" panose="02020603050405020304" pitchFamily="18" charset="0"/>
              </a:rPr>
              <a:t>.</a:t>
            </a:r>
          </a:p>
        </p:txBody>
      </p:sp>
      <p:graphicFrame>
        <p:nvGraphicFramePr>
          <p:cNvPr id="4" name="Table 4">
            <a:extLst>
              <a:ext uri="{FF2B5EF4-FFF2-40B4-BE49-F238E27FC236}">
                <a16:creationId xmlns:a16="http://schemas.microsoft.com/office/drawing/2014/main" id="{E544FADB-8E29-BCAE-942A-DF0614CE400F}"/>
              </a:ext>
            </a:extLst>
          </p:cNvPr>
          <p:cNvGraphicFramePr>
            <a:graphicFrameLocks noGrp="1"/>
          </p:cNvGraphicFramePr>
          <p:nvPr>
            <p:extLst>
              <p:ext uri="{D42A27DB-BD31-4B8C-83A1-F6EECF244321}">
                <p14:modId xmlns:p14="http://schemas.microsoft.com/office/powerpoint/2010/main" val="2823900506"/>
              </p:ext>
            </p:extLst>
          </p:nvPr>
        </p:nvGraphicFramePr>
        <p:xfrm>
          <a:off x="1803330" y="2826676"/>
          <a:ext cx="7757360" cy="2636578"/>
        </p:xfrm>
        <a:graphic>
          <a:graphicData uri="http://schemas.openxmlformats.org/drawingml/2006/table">
            <a:tbl>
              <a:tblPr firstRow="1" bandRow="1">
                <a:tableStyleId>{5C22544A-7EE6-4342-B048-85BDC9FD1C3A}</a:tableStyleId>
              </a:tblPr>
              <a:tblGrid>
                <a:gridCol w="3878680">
                  <a:extLst>
                    <a:ext uri="{9D8B030D-6E8A-4147-A177-3AD203B41FA5}">
                      <a16:colId xmlns:a16="http://schemas.microsoft.com/office/drawing/2014/main" val="1873419042"/>
                    </a:ext>
                  </a:extLst>
                </a:gridCol>
                <a:gridCol w="3878680">
                  <a:extLst>
                    <a:ext uri="{9D8B030D-6E8A-4147-A177-3AD203B41FA5}">
                      <a16:colId xmlns:a16="http://schemas.microsoft.com/office/drawing/2014/main" val="2323985935"/>
                    </a:ext>
                  </a:extLst>
                </a:gridCol>
              </a:tblGrid>
              <a:tr h="376654">
                <a:tc>
                  <a:txBody>
                    <a:bodyPr/>
                    <a:lstStyle/>
                    <a:p>
                      <a:pPr algn="ctr"/>
                      <a:r>
                        <a:rPr lang="en-US" b="1" i="0" dirty="0">
                          <a:latin typeface="Times New Roman" panose="02020603050405020304" pitchFamily="18" charset="0"/>
                          <a:cs typeface="Times New Roman" panose="02020603050405020304" pitchFamily="18" charset="0"/>
                        </a:rPr>
                        <a:t>Attribute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i="0" dirty="0">
                          <a:latin typeface="Times New Roman" panose="02020603050405020304" pitchFamily="18" charset="0"/>
                          <a:cs typeface="Times New Roman" panose="02020603050405020304" pitchFamily="18" charset="0"/>
                        </a:rPr>
                        <a:t>Missing Value Count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5950769"/>
                  </a:ext>
                </a:extLst>
              </a:tr>
              <a:tr h="376654">
                <a:tc>
                  <a:txBody>
                    <a:bodyPr/>
                    <a:lstStyle/>
                    <a:p>
                      <a:pPr algn="ctr"/>
                      <a:r>
                        <a:rPr lang="en-US" b="1" i="0" dirty="0">
                          <a:latin typeface="Times New Roman" panose="02020603050405020304" pitchFamily="18" charset="0"/>
                          <a:cs typeface="Times New Roman" panose="02020603050405020304" pitchFamily="18" charset="0"/>
                        </a:rPr>
                        <a:t>Departure Airport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5649532"/>
                  </a:ext>
                </a:extLst>
              </a:tr>
              <a:tr h="376654">
                <a:tc>
                  <a:txBody>
                    <a:bodyPr/>
                    <a:lstStyle/>
                    <a:p>
                      <a:pPr algn="ctr"/>
                      <a:r>
                        <a:rPr lang="en-US" b="1" i="0" dirty="0">
                          <a:latin typeface="Times New Roman" panose="02020603050405020304" pitchFamily="18" charset="0"/>
                          <a:cs typeface="Times New Roman" panose="02020603050405020304" pitchFamily="18" charset="0"/>
                        </a:rPr>
                        <a:t>Arrival Airport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24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234798"/>
                  </a:ext>
                </a:extLst>
              </a:tr>
              <a:tr h="376654">
                <a:tc>
                  <a:txBody>
                    <a:bodyPr/>
                    <a:lstStyle/>
                    <a:p>
                      <a:pPr algn="ctr"/>
                      <a:r>
                        <a:rPr lang="en-US" b="1" i="0" dirty="0">
                          <a:latin typeface="Times New Roman" panose="02020603050405020304" pitchFamily="18" charset="0"/>
                          <a:cs typeface="Times New Roman" panose="02020603050405020304" pitchFamily="18" charset="0"/>
                        </a:rPr>
                        <a:t>Arrival 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684591"/>
                  </a:ext>
                </a:extLst>
              </a:tr>
              <a:tr h="376654">
                <a:tc>
                  <a:txBody>
                    <a:bodyPr/>
                    <a:lstStyle/>
                    <a:p>
                      <a:pPr algn="ctr"/>
                      <a:r>
                        <a:rPr lang="en-US" b="1" i="0" dirty="0">
                          <a:latin typeface="Times New Roman" panose="02020603050405020304" pitchFamily="18" charset="0"/>
                          <a:cs typeface="Times New Roman" panose="02020603050405020304" pitchFamily="18" charset="0"/>
                        </a:rPr>
                        <a:t>Transit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39756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473866"/>
                  </a:ext>
                </a:extLst>
              </a:tr>
              <a:tr h="376654">
                <a:tc>
                  <a:txBody>
                    <a:bodyPr/>
                    <a:lstStyle/>
                    <a:p>
                      <a:pPr algn="ctr"/>
                      <a:r>
                        <a:rPr lang="en-US" b="1" i="0" dirty="0">
                          <a:latin typeface="Times New Roman" panose="02020603050405020304" pitchFamily="18" charset="0"/>
                          <a:cs typeface="Times New Roman" panose="02020603050405020304" pitchFamily="18" charset="0"/>
                        </a:rPr>
                        <a:t>Baggage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160522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806389"/>
                  </a:ext>
                </a:extLst>
              </a:tr>
              <a:tr h="376654">
                <a:tc>
                  <a:txBody>
                    <a:bodyPr/>
                    <a:lstStyle/>
                    <a:p>
                      <a:pPr algn="ctr"/>
                      <a:r>
                        <a:rPr lang="en-US" b="1" i="0" dirty="0">
                          <a:latin typeface="Times New Roman" panose="02020603050405020304" pitchFamily="18" charset="0"/>
                          <a:cs typeface="Times New Roman" panose="02020603050405020304" pitchFamily="18" charset="0"/>
                        </a:rPr>
                        <a:t>Airline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Times New Roman" panose="02020603050405020304" pitchFamily="18" charset="0"/>
                          <a:cs typeface="Times New Roman" panose="02020603050405020304" pitchFamily="18"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9110745"/>
                  </a:ext>
                </a:extLst>
              </a:tr>
            </a:tbl>
          </a:graphicData>
        </a:graphic>
      </p:graphicFrame>
    </p:spTree>
    <p:extLst>
      <p:ext uri="{BB962C8B-B14F-4D97-AF65-F5344CB8AC3E}">
        <p14:creationId xmlns:p14="http://schemas.microsoft.com/office/powerpoint/2010/main" val="21761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275241"/>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79893" y="843726"/>
            <a:ext cx="11310537" cy="5858016"/>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Airline</a:t>
            </a:r>
          </a:p>
          <a:p>
            <a:r>
              <a:rPr lang="en-US" sz="1600" dirty="0" err="1">
                <a:latin typeface="Times New Roman" panose="02020603050405020304" pitchFamily="18" charset="0"/>
                <a:cs typeface="Times New Roman" panose="02020603050405020304" pitchFamily="18" charset="0"/>
              </a:rPr>
              <a:t>Plotly</a:t>
            </a:r>
            <a:r>
              <a:rPr lang="en-US" sz="1600" dirty="0">
                <a:latin typeface="Times New Roman" panose="02020603050405020304" pitchFamily="18" charset="0"/>
                <a:cs typeface="Times New Roman" panose="02020603050405020304" pitchFamily="18" charset="0"/>
              </a:rPr>
              <a:t> library was used for EDA.</a:t>
            </a:r>
          </a:p>
          <a:p>
            <a:r>
              <a:rPr lang="en-US" sz="1600" b="1" dirty="0">
                <a:solidFill>
                  <a:schemeClr val="bg2">
                    <a:lumMod val="40000"/>
                    <a:lumOff val="60000"/>
                  </a:schemeClr>
                </a:solidFill>
                <a:latin typeface="Times New Roman" panose="02020603050405020304" pitchFamily="18" charset="0"/>
                <a:cs typeface="Times New Roman" panose="02020603050405020304" pitchFamily="18" charset="0"/>
              </a:rPr>
              <a:t>Air New Zealand</a:t>
            </a:r>
            <a:r>
              <a:rPr lang="en-US" sz="1600" dirty="0">
                <a:latin typeface="Times New Roman" panose="02020603050405020304" pitchFamily="18" charset="0"/>
                <a:cs typeface="Times New Roman" panose="02020603050405020304" pitchFamily="18" charset="0"/>
              </a:rPr>
              <a:t> has the highest average fare i.e., $</a:t>
            </a:r>
            <a:r>
              <a:rPr lang="en-US" sz="1600" b="1" dirty="0">
                <a:latin typeface="Times New Roman" panose="02020603050405020304" pitchFamily="18" charset="0"/>
                <a:cs typeface="Times New Roman" panose="02020603050405020304" pitchFamily="18" charset="0"/>
              </a:rPr>
              <a:t>418.79 and the cheapest option is given by </a:t>
            </a:r>
            <a:r>
              <a:rPr lang="en-US" sz="1600" b="1" dirty="0">
                <a:solidFill>
                  <a:schemeClr val="bg2">
                    <a:lumMod val="40000"/>
                    <a:lumOff val="60000"/>
                  </a:schemeClr>
                </a:solidFill>
                <a:latin typeface="Times New Roman" panose="02020603050405020304" pitchFamily="18" charset="0"/>
                <a:cs typeface="Times New Roman" panose="02020603050405020304" pitchFamily="18" charset="0"/>
              </a:rPr>
              <a:t>Jetstar</a:t>
            </a:r>
            <a:r>
              <a:rPr lang="en-US" sz="1600" b="1" dirty="0">
                <a:latin typeface="Times New Roman" panose="02020603050405020304" pitchFamily="18" charset="0"/>
                <a:cs typeface="Times New Roman" panose="02020603050405020304" pitchFamily="18" charset="0"/>
              </a:rPr>
              <a:t> for $165.1</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F7B9BA5-7E56-7964-C95C-C26A680C6B22}"/>
              </a:ext>
            </a:extLst>
          </p:cNvPr>
          <p:cNvPicPr>
            <a:picLocks noChangeAspect="1"/>
          </p:cNvPicPr>
          <p:nvPr/>
        </p:nvPicPr>
        <p:blipFill>
          <a:blip r:embed="rId2"/>
          <a:stretch>
            <a:fillRect/>
          </a:stretch>
        </p:blipFill>
        <p:spPr>
          <a:xfrm>
            <a:off x="979668" y="2016460"/>
            <a:ext cx="10110985" cy="4365350"/>
          </a:xfrm>
          <a:prstGeom prst="rect">
            <a:avLst/>
          </a:prstGeom>
          <a:ln w="19050">
            <a:solidFill>
              <a:schemeClr val="bg1"/>
            </a:solidFill>
          </a:ln>
        </p:spPr>
      </p:pic>
      <p:sp>
        <p:nvSpPr>
          <p:cNvPr id="4" name="TextBox 3">
            <a:extLst>
              <a:ext uri="{FF2B5EF4-FFF2-40B4-BE49-F238E27FC236}">
                <a16:creationId xmlns:a16="http://schemas.microsoft.com/office/drawing/2014/main" id="{C75D915D-F555-145E-F4EF-F2A4BE589107}"/>
              </a:ext>
            </a:extLst>
          </p:cNvPr>
          <p:cNvSpPr txBox="1"/>
          <p:nvPr/>
        </p:nvSpPr>
        <p:spPr>
          <a:xfrm>
            <a:off x="4965476" y="6459422"/>
            <a:ext cx="2247859"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Airline vs Average Fare</a:t>
            </a:r>
          </a:p>
        </p:txBody>
      </p:sp>
    </p:spTree>
    <p:extLst>
      <p:ext uri="{BB962C8B-B14F-4D97-AF65-F5344CB8AC3E}">
        <p14:creationId xmlns:p14="http://schemas.microsoft.com/office/powerpoint/2010/main" val="62919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275241"/>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379893" y="746666"/>
            <a:ext cx="11310537" cy="5858016"/>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Direct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Now, when we transition from one place to other there are 4 possibilities : Direct Flights, 1 stop, 2 stops and 3 stops.</a:t>
            </a:r>
          </a:p>
          <a:p>
            <a:r>
              <a:rPr lang="en-US" sz="1600" dirty="0">
                <a:latin typeface="Times New Roman" panose="02020603050405020304" pitchFamily="18" charset="0"/>
                <a:cs typeface="Times New Roman" panose="02020603050405020304" pitchFamily="18" charset="0"/>
              </a:rPr>
              <a:t>As per the data </a:t>
            </a:r>
            <a:r>
              <a:rPr lang="en-US" sz="1600" b="1" dirty="0">
                <a:latin typeface="Times New Roman" panose="02020603050405020304" pitchFamily="18" charset="0"/>
                <a:cs typeface="Times New Roman" panose="02020603050405020304" pitchFamily="18" charset="0"/>
              </a:rPr>
              <a:t>direct flig</a:t>
            </a:r>
            <a:r>
              <a:rPr lang="en-US" sz="1600" dirty="0">
                <a:latin typeface="Times New Roman" panose="02020603050405020304" pitchFamily="18" charset="0"/>
                <a:cs typeface="Times New Roman" panose="02020603050405020304" pitchFamily="18" charset="0"/>
              </a:rPr>
              <a:t>hts are the cheapest option for all passengers as seen from the stacked bar chart.</a:t>
            </a:r>
          </a:p>
          <a:p>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DF91DE-7D95-D2A0-798D-BDDDEFFD8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1" y="2038643"/>
            <a:ext cx="9644062" cy="4233569"/>
          </a:xfrm>
          <a:prstGeom prst="rect">
            <a:avLst/>
          </a:prstGeom>
          <a:ln w="19050">
            <a:solidFill>
              <a:schemeClr val="bg1"/>
            </a:solidFill>
          </a:ln>
        </p:spPr>
      </p:pic>
      <p:sp>
        <p:nvSpPr>
          <p:cNvPr id="5" name="TextBox 4">
            <a:extLst>
              <a:ext uri="{FF2B5EF4-FFF2-40B4-BE49-F238E27FC236}">
                <a16:creationId xmlns:a16="http://schemas.microsoft.com/office/drawing/2014/main" id="{30E429BD-035B-2CB4-6990-3EFB3646FA15}"/>
              </a:ext>
            </a:extLst>
          </p:cNvPr>
          <p:cNvSpPr txBox="1"/>
          <p:nvPr/>
        </p:nvSpPr>
        <p:spPr>
          <a:xfrm>
            <a:off x="5082254" y="6281516"/>
            <a:ext cx="2422715"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Direct</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252637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379893" y="173700"/>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440731" y="690018"/>
            <a:ext cx="11310537" cy="6396581"/>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Month</a:t>
            </a:r>
          </a:p>
          <a:p>
            <a:r>
              <a:rPr lang="en-US" sz="1600" dirty="0">
                <a:latin typeface="Times New Roman" panose="02020603050405020304" pitchFamily="18" charset="0"/>
                <a:cs typeface="Times New Roman" panose="02020603050405020304" pitchFamily="18" charset="0"/>
              </a:rPr>
              <a:t>We always make travel plans when we find the fare to be the cheapest.</a:t>
            </a:r>
          </a:p>
          <a:p>
            <a:r>
              <a:rPr lang="en-US" sz="1600" dirty="0">
                <a:latin typeface="Times New Roman" panose="02020603050405020304" pitchFamily="18" charset="0"/>
                <a:cs typeface="Times New Roman" panose="02020603050405020304" pitchFamily="18" charset="0"/>
              </a:rPr>
              <a:t>As per our data, flights in New Zealand have less fare in December i.e., </a:t>
            </a:r>
            <a:r>
              <a:rPr lang="en-US" sz="1600" b="1" dirty="0">
                <a:solidFill>
                  <a:schemeClr val="accent2">
                    <a:lumMod val="60000"/>
                    <a:lumOff val="40000"/>
                  </a:schemeClr>
                </a:solidFill>
                <a:latin typeface="Times New Roman" panose="02020603050405020304" pitchFamily="18" charset="0"/>
                <a:cs typeface="Times New Roman" panose="02020603050405020304" pitchFamily="18" charset="0"/>
              </a:rPr>
              <a:t>$365.03 </a:t>
            </a:r>
            <a:r>
              <a:rPr lang="en-US" sz="1600" dirty="0">
                <a:latin typeface="Times New Roman" panose="02020603050405020304" pitchFamily="18" charset="0"/>
                <a:cs typeface="Times New Roman" panose="02020603050405020304" pitchFamily="18" charset="0"/>
              </a:rPr>
              <a:t>if the booking is done well in advance.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41F1F0-6CF0-606E-FD2B-6A3A3E160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667" y="1797593"/>
            <a:ext cx="9872663" cy="4370388"/>
          </a:xfrm>
          <a:prstGeom prst="rect">
            <a:avLst/>
          </a:prstGeom>
          <a:ln w="19050">
            <a:solidFill>
              <a:schemeClr val="bg1">
                <a:lumMod val="95000"/>
                <a:lumOff val="5000"/>
              </a:schemeClr>
            </a:solidFill>
          </a:ln>
        </p:spPr>
      </p:pic>
      <p:sp>
        <p:nvSpPr>
          <p:cNvPr id="6" name="TextBox 5">
            <a:extLst>
              <a:ext uri="{FF2B5EF4-FFF2-40B4-BE49-F238E27FC236}">
                <a16:creationId xmlns:a16="http://schemas.microsoft.com/office/drawing/2014/main" id="{9EA4E02E-33E9-48E6-FC90-EE3554ACAFC4}"/>
              </a:ext>
            </a:extLst>
          </p:cNvPr>
          <p:cNvSpPr txBox="1"/>
          <p:nvPr/>
        </p:nvSpPr>
        <p:spPr>
          <a:xfrm>
            <a:off x="4844084" y="6304124"/>
            <a:ext cx="2478179"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Month</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142692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229715" y="724743"/>
            <a:ext cx="11962285" cy="6747620"/>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Day</a:t>
            </a:r>
          </a:p>
          <a:p>
            <a:r>
              <a:rPr lang="en-US" sz="1600" dirty="0">
                <a:solidFill>
                  <a:schemeClr val="tx2"/>
                </a:solidFill>
                <a:latin typeface="Times New Roman" panose="02020603050405020304" pitchFamily="18" charset="0"/>
                <a:cs typeface="Times New Roman" panose="02020603050405020304" pitchFamily="18" charset="0"/>
              </a:rPr>
              <a:t>From the travel date we extracted the day as well and based on that we found out on which day we had the fare to be expensive and cheapest for each flight.</a:t>
            </a:r>
          </a:p>
          <a:p>
            <a:r>
              <a:rPr lang="en-US" sz="1600" dirty="0">
                <a:solidFill>
                  <a:schemeClr val="tx2"/>
                </a:solidFill>
                <a:latin typeface="Times New Roman" panose="02020603050405020304" pitchFamily="18" charset="0"/>
                <a:cs typeface="Times New Roman" panose="02020603050405020304" pitchFamily="18" charset="0"/>
              </a:rPr>
              <a:t>Both in </a:t>
            </a:r>
            <a:r>
              <a:rPr lang="en-US" sz="1600" dirty="0">
                <a:solidFill>
                  <a:srgbClr val="FFFF00"/>
                </a:solidFill>
                <a:latin typeface="Times New Roman" panose="02020603050405020304" pitchFamily="18" charset="0"/>
                <a:cs typeface="Times New Roman" panose="02020603050405020304" pitchFamily="18" charset="0"/>
              </a:rPr>
              <a:t>September</a:t>
            </a:r>
            <a:r>
              <a:rPr lang="en-US" sz="1600" dirty="0">
                <a:solidFill>
                  <a:schemeClr val="tx2"/>
                </a:solidFill>
                <a:latin typeface="Times New Roman" panose="02020603050405020304" pitchFamily="18" charset="0"/>
                <a:cs typeface="Times New Roman" panose="02020603050405020304" pitchFamily="18" charset="0"/>
              </a:rPr>
              <a:t> and </a:t>
            </a:r>
            <a:r>
              <a:rPr lang="en-US" sz="1600" dirty="0">
                <a:solidFill>
                  <a:srgbClr val="FFFF00"/>
                </a:solidFill>
                <a:latin typeface="Times New Roman" panose="02020603050405020304" pitchFamily="18" charset="0"/>
                <a:cs typeface="Times New Roman" panose="02020603050405020304" pitchFamily="18" charset="0"/>
              </a:rPr>
              <a:t>October</a:t>
            </a:r>
            <a:r>
              <a:rPr lang="en-US" sz="1600" dirty="0">
                <a:solidFill>
                  <a:schemeClr val="tx2"/>
                </a:solidFill>
                <a:latin typeface="Times New Roman" panose="02020603050405020304" pitchFamily="18" charset="0"/>
                <a:cs typeface="Times New Roman" panose="02020603050405020304" pitchFamily="18" charset="0"/>
              </a:rPr>
              <a:t> we have high fare on weekends(</a:t>
            </a:r>
            <a:r>
              <a:rPr lang="en-US" sz="1600" b="1" dirty="0">
                <a:solidFill>
                  <a:schemeClr val="tx2"/>
                </a:solidFill>
                <a:latin typeface="Times New Roman" panose="02020603050405020304" pitchFamily="18" charset="0"/>
                <a:cs typeface="Times New Roman" panose="02020603050405020304" pitchFamily="18" charset="0"/>
              </a:rPr>
              <a:t>Saturday</a:t>
            </a:r>
            <a:r>
              <a:rPr lang="en-US" sz="1600" dirty="0">
                <a:solidFill>
                  <a:schemeClr val="tx2"/>
                </a:solidFill>
                <a:latin typeface="Times New Roman" panose="02020603050405020304" pitchFamily="18" charset="0"/>
                <a:cs typeface="Times New Roman" panose="02020603050405020304" pitchFamily="18" charset="0"/>
              </a:rPr>
              <a:t> and </a:t>
            </a:r>
            <a:r>
              <a:rPr lang="en-US" sz="1600" b="1" dirty="0">
                <a:solidFill>
                  <a:schemeClr val="tx2"/>
                </a:solidFill>
                <a:latin typeface="Times New Roman" panose="02020603050405020304" pitchFamily="18" charset="0"/>
                <a:cs typeface="Times New Roman" panose="02020603050405020304" pitchFamily="18" charset="0"/>
              </a:rPr>
              <a:t>Sunday</a:t>
            </a:r>
            <a:r>
              <a:rPr lang="en-US" sz="1600" dirty="0">
                <a:solidFill>
                  <a:schemeClr val="tx2"/>
                </a:solidFill>
                <a:latin typeface="Times New Roman" panose="02020603050405020304" pitchFamily="18" charset="0"/>
                <a:cs typeface="Times New Roman" panose="02020603050405020304" pitchFamily="18" charset="0"/>
              </a:rPr>
              <a:t>) as compared to Weekdays.</a:t>
            </a:r>
          </a:p>
          <a:p>
            <a:endParaRPr lang="en-US" sz="1600" dirty="0">
              <a:solidFill>
                <a:schemeClr val="tx2"/>
              </a:solidFill>
              <a:latin typeface="Times New Roman" panose="02020603050405020304" pitchFamily="18" charset="0"/>
              <a:cs typeface="Times New Roman" panose="02020603050405020304" pitchFamily="18" charset="0"/>
            </a:endParaRPr>
          </a:p>
        </p:txBody>
      </p:sp>
      <p:pic>
        <p:nvPicPr>
          <p:cNvPr id="5" name="Content Placeholder 8">
            <a:extLst>
              <a:ext uri="{FF2B5EF4-FFF2-40B4-BE49-F238E27FC236}">
                <a16:creationId xmlns:a16="http://schemas.microsoft.com/office/drawing/2014/main" id="{BEA8F49D-E449-7EF9-F993-1E83CBF84555}"/>
              </a:ext>
            </a:extLst>
          </p:cNvPr>
          <p:cNvPicPr>
            <a:picLocks noChangeAspect="1"/>
          </p:cNvPicPr>
          <p:nvPr/>
        </p:nvPicPr>
        <p:blipFill>
          <a:blip r:embed="rId3"/>
          <a:stretch>
            <a:fillRect/>
          </a:stretch>
        </p:blipFill>
        <p:spPr>
          <a:xfrm>
            <a:off x="229715" y="2176420"/>
            <a:ext cx="5584929" cy="3916212"/>
          </a:xfrm>
          <a:prstGeom prst="rect">
            <a:avLst/>
          </a:prstGeom>
          <a:ln w="19050">
            <a:solidFill>
              <a:schemeClr val="bg1"/>
            </a:solidFill>
          </a:ln>
        </p:spPr>
      </p:pic>
      <p:pic>
        <p:nvPicPr>
          <p:cNvPr id="6" name="Picture 5">
            <a:extLst>
              <a:ext uri="{FF2B5EF4-FFF2-40B4-BE49-F238E27FC236}">
                <a16:creationId xmlns:a16="http://schemas.microsoft.com/office/drawing/2014/main" id="{99560C0A-2F0D-7026-3940-8F42442D1DDC}"/>
              </a:ext>
            </a:extLst>
          </p:cNvPr>
          <p:cNvPicPr>
            <a:picLocks noChangeAspect="1"/>
          </p:cNvPicPr>
          <p:nvPr/>
        </p:nvPicPr>
        <p:blipFill>
          <a:blip r:embed="rId4"/>
          <a:stretch>
            <a:fillRect/>
          </a:stretch>
        </p:blipFill>
        <p:spPr>
          <a:xfrm>
            <a:off x="5959925" y="2176420"/>
            <a:ext cx="6150017" cy="3956837"/>
          </a:xfrm>
          <a:prstGeom prst="rect">
            <a:avLst/>
          </a:prstGeom>
          <a:ln w="19050">
            <a:solidFill>
              <a:schemeClr val="bg1"/>
            </a:solidFill>
          </a:ln>
        </p:spPr>
      </p:pic>
      <p:sp>
        <p:nvSpPr>
          <p:cNvPr id="10" name="TextBox 9">
            <a:extLst>
              <a:ext uri="{FF2B5EF4-FFF2-40B4-BE49-F238E27FC236}">
                <a16:creationId xmlns:a16="http://schemas.microsoft.com/office/drawing/2014/main" id="{CE21A4B4-A22F-7FC4-0332-860C134F0ADB}"/>
              </a:ext>
            </a:extLst>
          </p:cNvPr>
          <p:cNvSpPr txBox="1"/>
          <p:nvPr/>
        </p:nvSpPr>
        <p:spPr>
          <a:xfrm>
            <a:off x="8557855" y="6133257"/>
            <a:ext cx="954156"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October</a:t>
            </a:r>
          </a:p>
        </p:txBody>
      </p:sp>
      <p:sp>
        <p:nvSpPr>
          <p:cNvPr id="11" name="TextBox 10">
            <a:extLst>
              <a:ext uri="{FF2B5EF4-FFF2-40B4-BE49-F238E27FC236}">
                <a16:creationId xmlns:a16="http://schemas.microsoft.com/office/drawing/2014/main" id="{D10E258A-1218-61F2-7916-393E08B048A2}"/>
              </a:ext>
            </a:extLst>
          </p:cNvPr>
          <p:cNvSpPr txBox="1"/>
          <p:nvPr/>
        </p:nvSpPr>
        <p:spPr>
          <a:xfrm>
            <a:off x="2297796" y="6122951"/>
            <a:ext cx="1448765"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September</a:t>
            </a:r>
          </a:p>
        </p:txBody>
      </p:sp>
      <p:sp>
        <p:nvSpPr>
          <p:cNvPr id="4" name="TextBox 3">
            <a:extLst>
              <a:ext uri="{FF2B5EF4-FFF2-40B4-BE49-F238E27FC236}">
                <a16:creationId xmlns:a16="http://schemas.microsoft.com/office/drawing/2014/main" id="{D929786B-0855-3AD5-DD1C-80BE84BDB991}"/>
              </a:ext>
            </a:extLst>
          </p:cNvPr>
          <p:cNvSpPr txBox="1"/>
          <p:nvPr/>
        </p:nvSpPr>
        <p:spPr>
          <a:xfrm>
            <a:off x="4755063" y="6306089"/>
            <a:ext cx="2208874"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Day</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72159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24C9-CC57-5503-2556-F68CA6BF0B03}"/>
              </a:ext>
            </a:extLst>
          </p:cNvPr>
          <p:cNvSpPr>
            <a:spLocks noGrp="1"/>
          </p:cNvSpPr>
          <p:nvPr>
            <p:ph type="title"/>
          </p:nvPr>
        </p:nvSpPr>
        <p:spPr>
          <a:xfrm>
            <a:off x="229715" y="360064"/>
            <a:ext cx="9404723" cy="334360"/>
          </a:xfrm>
        </p:spPr>
        <p:txBody>
          <a:bodyPr/>
          <a:lstStyle/>
          <a:p>
            <a:r>
              <a:rPr lang="en-US" sz="2000" b="1" u="sng" dirty="0">
                <a:solidFill>
                  <a:schemeClr val="bg2">
                    <a:lumMod val="40000"/>
                    <a:lumOff val="60000"/>
                  </a:schemeClr>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CCBCA514-0999-425E-1C5E-18BAB450BD1C}"/>
              </a:ext>
            </a:extLst>
          </p:cNvPr>
          <p:cNvSpPr>
            <a:spLocks noGrp="1"/>
          </p:cNvSpPr>
          <p:nvPr>
            <p:ph idx="1"/>
          </p:nvPr>
        </p:nvSpPr>
        <p:spPr>
          <a:xfrm>
            <a:off x="229715" y="724742"/>
            <a:ext cx="11962285" cy="6990507"/>
          </a:xfrm>
        </p:spPr>
        <p:txBody>
          <a:bodyPr/>
          <a:lstStyle/>
          <a:p>
            <a:pPr marL="0" indent="0">
              <a:buNone/>
            </a:pPr>
            <a:r>
              <a:rPr lang="en-US" sz="1600" b="1" u="sng" dirty="0">
                <a:solidFill>
                  <a:schemeClr val="accent2">
                    <a:lumMod val="60000"/>
                    <a:lumOff val="40000"/>
                  </a:schemeClr>
                </a:solidFill>
                <a:latin typeface="Times New Roman" panose="02020603050405020304" pitchFamily="18" charset="0"/>
                <a:cs typeface="Times New Roman" panose="02020603050405020304" pitchFamily="18" charset="0"/>
              </a:rPr>
              <a:t>Average Fare v/s Day</a:t>
            </a:r>
          </a:p>
          <a:p>
            <a:r>
              <a:rPr lang="en-US" sz="1600" dirty="0">
                <a:solidFill>
                  <a:schemeClr val="tx2"/>
                </a:solidFill>
                <a:latin typeface="Times New Roman" panose="02020603050405020304" pitchFamily="18" charset="0"/>
                <a:cs typeface="Times New Roman" panose="02020603050405020304" pitchFamily="18" charset="0"/>
              </a:rPr>
              <a:t>From the travel date we extracted the day as well and based on that we found out on which day we had the fare to be expensive and cheapest for each flight.</a:t>
            </a:r>
          </a:p>
          <a:p>
            <a:r>
              <a:rPr lang="en-US" sz="1600" dirty="0">
                <a:solidFill>
                  <a:schemeClr val="tx2"/>
                </a:solidFill>
                <a:latin typeface="Times New Roman" panose="02020603050405020304" pitchFamily="18" charset="0"/>
                <a:cs typeface="Times New Roman" panose="02020603050405020304" pitchFamily="18" charset="0"/>
              </a:rPr>
              <a:t>Both in </a:t>
            </a:r>
            <a:r>
              <a:rPr lang="en-US" sz="1600" dirty="0">
                <a:solidFill>
                  <a:srgbClr val="FFFF00"/>
                </a:solidFill>
                <a:latin typeface="Times New Roman" panose="02020603050405020304" pitchFamily="18" charset="0"/>
                <a:cs typeface="Times New Roman" panose="02020603050405020304" pitchFamily="18" charset="0"/>
              </a:rPr>
              <a:t>November</a:t>
            </a:r>
            <a:r>
              <a:rPr lang="en-US" sz="1600" dirty="0">
                <a:solidFill>
                  <a:schemeClr val="tx2"/>
                </a:solidFill>
                <a:latin typeface="Times New Roman" panose="02020603050405020304" pitchFamily="18" charset="0"/>
                <a:cs typeface="Times New Roman" panose="02020603050405020304" pitchFamily="18" charset="0"/>
              </a:rPr>
              <a:t> and </a:t>
            </a:r>
            <a:r>
              <a:rPr lang="en-US" sz="1600" dirty="0">
                <a:solidFill>
                  <a:srgbClr val="FFFF00"/>
                </a:solidFill>
                <a:latin typeface="Times New Roman" panose="02020603050405020304" pitchFamily="18" charset="0"/>
                <a:cs typeface="Times New Roman" panose="02020603050405020304" pitchFamily="18" charset="0"/>
              </a:rPr>
              <a:t>December </a:t>
            </a:r>
            <a:r>
              <a:rPr lang="en-US" sz="1600" dirty="0">
                <a:solidFill>
                  <a:schemeClr val="tx2"/>
                </a:solidFill>
                <a:latin typeface="Times New Roman" panose="02020603050405020304" pitchFamily="18" charset="0"/>
                <a:cs typeface="Times New Roman" panose="02020603050405020304" pitchFamily="18" charset="0"/>
              </a:rPr>
              <a:t>as well we have high fare on weekends(</a:t>
            </a:r>
            <a:r>
              <a:rPr lang="en-US" sz="1600" b="1" dirty="0">
                <a:solidFill>
                  <a:schemeClr val="tx2"/>
                </a:solidFill>
                <a:latin typeface="Times New Roman" panose="02020603050405020304" pitchFamily="18" charset="0"/>
                <a:cs typeface="Times New Roman" panose="02020603050405020304" pitchFamily="18" charset="0"/>
              </a:rPr>
              <a:t>Saturday and Sunday</a:t>
            </a:r>
            <a:r>
              <a:rPr lang="en-US" sz="1600" dirty="0">
                <a:solidFill>
                  <a:schemeClr val="tx2"/>
                </a:solidFill>
                <a:latin typeface="Times New Roman" panose="02020603050405020304" pitchFamily="18" charset="0"/>
                <a:cs typeface="Times New Roman" panose="02020603050405020304" pitchFamily="18" charset="0"/>
              </a:rPr>
              <a:t>) as compared to Weekdays.</a:t>
            </a:r>
          </a:p>
          <a:p>
            <a:endParaRPr lang="en-US" sz="1600" dirty="0">
              <a:solidFill>
                <a:schemeClr val="tx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21A4B4-A22F-7FC4-0332-860C134F0ADB}"/>
              </a:ext>
            </a:extLst>
          </p:cNvPr>
          <p:cNvSpPr txBox="1"/>
          <p:nvPr/>
        </p:nvSpPr>
        <p:spPr>
          <a:xfrm>
            <a:off x="8566321" y="6133257"/>
            <a:ext cx="1068117"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December</a:t>
            </a:r>
          </a:p>
        </p:txBody>
      </p:sp>
      <p:sp>
        <p:nvSpPr>
          <p:cNvPr id="11" name="TextBox 10">
            <a:extLst>
              <a:ext uri="{FF2B5EF4-FFF2-40B4-BE49-F238E27FC236}">
                <a16:creationId xmlns:a16="http://schemas.microsoft.com/office/drawing/2014/main" id="{D10E258A-1218-61F2-7916-393E08B048A2}"/>
              </a:ext>
            </a:extLst>
          </p:cNvPr>
          <p:cNvSpPr txBox="1"/>
          <p:nvPr/>
        </p:nvSpPr>
        <p:spPr>
          <a:xfrm>
            <a:off x="2297796" y="6122951"/>
            <a:ext cx="1448765" cy="338554"/>
          </a:xfrm>
          <a:prstGeom prst="rect">
            <a:avLst/>
          </a:prstGeom>
          <a:noFill/>
        </p:spPr>
        <p:txBody>
          <a:bodyPr wrap="square" rtlCol="0">
            <a:spAutoFit/>
          </a:bodyPr>
          <a:lstStyle/>
          <a:p>
            <a:r>
              <a:rPr lang="en-US" sz="1600" b="1" dirty="0">
                <a:solidFill>
                  <a:srgbClr val="FFFF00"/>
                </a:solidFill>
                <a:latin typeface="Times New Roman" panose="02020603050405020304" pitchFamily="18" charset="0"/>
                <a:cs typeface="Times New Roman" panose="02020603050405020304" pitchFamily="18" charset="0"/>
              </a:rPr>
              <a:t>November</a:t>
            </a:r>
          </a:p>
        </p:txBody>
      </p:sp>
      <p:pic>
        <p:nvPicPr>
          <p:cNvPr id="7" name="Picture 6">
            <a:extLst>
              <a:ext uri="{FF2B5EF4-FFF2-40B4-BE49-F238E27FC236}">
                <a16:creationId xmlns:a16="http://schemas.microsoft.com/office/drawing/2014/main" id="{851F5352-E684-AB62-0500-7A659C960345}"/>
              </a:ext>
            </a:extLst>
          </p:cNvPr>
          <p:cNvPicPr>
            <a:picLocks noChangeAspect="1"/>
          </p:cNvPicPr>
          <p:nvPr/>
        </p:nvPicPr>
        <p:blipFill>
          <a:blip r:embed="rId3"/>
          <a:stretch>
            <a:fillRect/>
          </a:stretch>
        </p:blipFill>
        <p:spPr>
          <a:xfrm>
            <a:off x="229715" y="2232541"/>
            <a:ext cx="5866285" cy="3769155"/>
          </a:xfrm>
          <a:prstGeom prst="rect">
            <a:avLst/>
          </a:prstGeom>
          <a:ln w="19050">
            <a:solidFill>
              <a:schemeClr val="bg1"/>
            </a:solidFill>
          </a:ln>
        </p:spPr>
      </p:pic>
      <p:pic>
        <p:nvPicPr>
          <p:cNvPr id="9" name="Picture 8">
            <a:extLst>
              <a:ext uri="{FF2B5EF4-FFF2-40B4-BE49-F238E27FC236}">
                <a16:creationId xmlns:a16="http://schemas.microsoft.com/office/drawing/2014/main" id="{24290414-F7EC-357C-F418-C38045BFF2B6}"/>
              </a:ext>
            </a:extLst>
          </p:cNvPr>
          <p:cNvPicPr>
            <a:picLocks noChangeAspect="1"/>
          </p:cNvPicPr>
          <p:nvPr/>
        </p:nvPicPr>
        <p:blipFill>
          <a:blip r:embed="rId4"/>
          <a:stretch>
            <a:fillRect/>
          </a:stretch>
        </p:blipFill>
        <p:spPr>
          <a:xfrm>
            <a:off x="6280695" y="2232540"/>
            <a:ext cx="5681590" cy="3769155"/>
          </a:xfrm>
          <a:prstGeom prst="rect">
            <a:avLst/>
          </a:prstGeom>
          <a:ln w="19050">
            <a:solidFill>
              <a:schemeClr val="bg1"/>
            </a:solidFill>
          </a:ln>
        </p:spPr>
      </p:pic>
      <p:sp>
        <p:nvSpPr>
          <p:cNvPr id="4" name="TextBox 3">
            <a:extLst>
              <a:ext uri="{FF2B5EF4-FFF2-40B4-BE49-F238E27FC236}">
                <a16:creationId xmlns:a16="http://schemas.microsoft.com/office/drawing/2014/main" id="{06868761-4174-295B-3CA7-14D8C12635F1}"/>
              </a:ext>
            </a:extLst>
          </p:cNvPr>
          <p:cNvSpPr txBox="1"/>
          <p:nvPr/>
        </p:nvSpPr>
        <p:spPr>
          <a:xfrm>
            <a:off x="5329237" y="6212140"/>
            <a:ext cx="2208874"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Day</a:t>
            </a:r>
            <a:r>
              <a:rPr lang="en-US" sz="1800" b="1" dirty="0">
                <a:latin typeface="Times New Roman" panose="02020603050405020304" pitchFamily="18" charset="0"/>
                <a:cs typeface="Times New Roman" panose="02020603050405020304" pitchFamily="18" charset="0"/>
              </a:rPr>
              <a:t> vs Average Fare</a:t>
            </a:r>
          </a:p>
          <a:p>
            <a:endParaRPr lang="en-US" dirty="0"/>
          </a:p>
        </p:txBody>
      </p:sp>
    </p:spTree>
    <p:extLst>
      <p:ext uri="{BB962C8B-B14F-4D97-AF65-F5344CB8AC3E}">
        <p14:creationId xmlns:p14="http://schemas.microsoft.com/office/powerpoint/2010/main" val="1083262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{7040ADFB-5AA9-A643-8C62-C840ED8A8C97}tf10001062</Template>
  <TotalTime>10204</TotalTime>
  <Words>989</Words>
  <Application>Microsoft Macintosh PowerPoint</Application>
  <PresentationFormat>Widescreen</PresentationFormat>
  <Paragraphs>130</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vt:lpstr>
      <vt:lpstr>Times New Roman</vt:lpstr>
      <vt:lpstr>Wingdings</vt:lpstr>
      <vt:lpstr>Wingdings 3</vt:lpstr>
      <vt:lpstr>Ion</vt:lpstr>
      <vt:lpstr>IST-718  Big Data Analytics  </vt:lpstr>
      <vt:lpstr>Business Objective</vt:lpstr>
      <vt:lpstr>Data Set Overview</vt:lpstr>
      <vt:lpstr>Data Pre-Processing</vt:lpstr>
      <vt:lpstr>Exploratory Data Analysis</vt:lpstr>
      <vt:lpstr>Exploratory Data Analysis</vt:lpstr>
      <vt:lpstr>Exploratory Data Analysis</vt:lpstr>
      <vt:lpstr>Exploratory Data Analysis</vt:lpstr>
      <vt:lpstr>Exploratory Data Analysis</vt:lpstr>
      <vt:lpstr>Machine Learning Models  </vt:lpstr>
      <vt:lpstr>Summary of Methods</vt:lpstr>
      <vt:lpstr>Result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IST-718  Big Data Analytics  </dc:title>
  <dc:creator>Jasdeep Singh Monga</dc:creator>
  <cp:lastModifiedBy>Jasdeep Singh Monga</cp:lastModifiedBy>
  <cp:revision>63</cp:revision>
  <dcterms:created xsi:type="dcterms:W3CDTF">2022-11-28T23:37:32Z</dcterms:created>
  <dcterms:modified xsi:type="dcterms:W3CDTF">2022-12-10T14:38:56Z</dcterms:modified>
</cp:coreProperties>
</file>